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60" r:id="rId3"/>
    <p:sldId id="261" r:id="rId4"/>
    <p:sldId id="263" r:id="rId5"/>
    <p:sldId id="264" r:id="rId6"/>
    <p:sldId id="262"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loss And Bloom" pitchFamily="2" charset="0"/>
      <p:regular r:id="rId16"/>
    </p:embeddedFont>
    <p:embeddedFont>
      <p:font typeface="Impact" panose="020B0806030902050204"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7EF"/>
    <a:srgbClr val="15328B"/>
    <a:srgbClr val="023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AF6AF-DA0D-445D-99EF-0CA09D6F2851}" v="13" dt="2021-11-27T19:16:1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256" autoAdjust="0"/>
    <p:restoredTop sz="56078" autoAdjust="0"/>
  </p:normalViewPr>
  <p:slideViewPr>
    <p:cSldViewPr snapToGrid="0">
      <p:cViewPr varScale="1">
        <p:scale>
          <a:sx n="42" d="100"/>
          <a:sy n="42" d="100"/>
        </p:scale>
        <p:origin x="696" y="24"/>
      </p:cViewPr>
      <p:guideLst/>
    </p:cSldViewPr>
  </p:slideViewPr>
  <p:notesTextViewPr>
    <p:cViewPr>
      <p:scale>
        <a:sx n="1" d="1"/>
        <a:sy n="1" d="1"/>
      </p:scale>
      <p:origin x="0" y="-782"/>
    </p:cViewPr>
  </p:notesTextViewPr>
  <p:notesViewPr>
    <p:cSldViewPr snapToGrid="0">
      <p:cViewPr varScale="1">
        <p:scale>
          <a:sx n="60" d="100"/>
          <a:sy n="60" d="100"/>
        </p:scale>
        <p:origin x="145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51AF6AF-DA0D-445D-99EF-0CA09D6F2851}"/>
    <pc:docChg chg="undo redo custSel addSld delSld modSld modMainMaster modHandout">
      <pc:chgData name="Stan Cox" userId="9376f276357bfffd" providerId="LiveId" clId="{051AF6AF-DA0D-445D-99EF-0CA09D6F2851}" dt="2021-11-27T21:58:18.584" v="9397" actId="20577"/>
      <pc:docMkLst>
        <pc:docMk/>
      </pc:docMkLst>
      <pc:sldChg chg="modSp mod setBg modNotesTx">
        <pc:chgData name="Stan Cox" userId="9376f276357bfffd" providerId="LiveId" clId="{051AF6AF-DA0D-445D-99EF-0CA09D6F2851}" dt="2021-11-27T14:42:14.387" v="1780"/>
        <pc:sldMkLst>
          <pc:docMk/>
          <pc:sldMk cId="3007863777" sldId="256"/>
        </pc:sldMkLst>
        <pc:spChg chg="mod">
          <ac:chgData name="Stan Cox" userId="9376f276357bfffd" providerId="LiveId" clId="{051AF6AF-DA0D-445D-99EF-0CA09D6F2851}" dt="2021-11-27T14:24:03.214" v="6" actId="20577"/>
          <ac:spMkLst>
            <pc:docMk/>
            <pc:sldMk cId="3007863777" sldId="256"/>
            <ac:spMk id="3" creationId="{9664F84F-BF95-440B-98B6-87B303133F7F}"/>
          </ac:spMkLst>
        </pc:spChg>
      </pc:sldChg>
      <pc:sldChg chg="del">
        <pc:chgData name="Stan Cox" userId="9376f276357bfffd" providerId="LiveId" clId="{051AF6AF-DA0D-445D-99EF-0CA09D6F2851}" dt="2021-11-23T20:08:45.425" v="0" actId="47"/>
        <pc:sldMkLst>
          <pc:docMk/>
          <pc:sldMk cId="2924294163" sldId="257"/>
        </pc:sldMkLst>
      </pc:sldChg>
      <pc:sldChg chg="del">
        <pc:chgData name="Stan Cox" userId="9376f276357bfffd" providerId="LiveId" clId="{051AF6AF-DA0D-445D-99EF-0CA09D6F2851}" dt="2021-11-23T20:08:46.993" v="1" actId="47"/>
        <pc:sldMkLst>
          <pc:docMk/>
          <pc:sldMk cId="3597103749" sldId="258"/>
        </pc:sldMkLst>
      </pc:sldChg>
      <pc:sldChg chg="del">
        <pc:chgData name="Stan Cox" userId="9376f276357bfffd" providerId="LiveId" clId="{051AF6AF-DA0D-445D-99EF-0CA09D6F2851}" dt="2021-11-23T20:08:48.185" v="2" actId="47"/>
        <pc:sldMkLst>
          <pc:docMk/>
          <pc:sldMk cId="3779792279" sldId="259"/>
        </pc:sldMkLst>
      </pc:sldChg>
      <pc:sldChg chg="mod setBg modShow">
        <pc:chgData name="Stan Cox" userId="9376f276357bfffd" providerId="LiveId" clId="{051AF6AF-DA0D-445D-99EF-0CA09D6F2851}" dt="2021-11-27T14:42:14.387" v="1780"/>
        <pc:sldMkLst>
          <pc:docMk/>
          <pc:sldMk cId="1669984837" sldId="260"/>
        </pc:sldMkLst>
      </pc:sldChg>
      <pc:sldChg chg="mod setBg modShow modNotesTx">
        <pc:chgData name="Stan Cox" userId="9376f276357bfffd" providerId="LiveId" clId="{051AF6AF-DA0D-445D-99EF-0CA09D6F2851}" dt="2021-11-27T14:42:14.387" v="1780"/>
        <pc:sldMkLst>
          <pc:docMk/>
          <pc:sldMk cId="960620823" sldId="261"/>
        </pc:sldMkLst>
      </pc:sldChg>
      <pc:sldChg chg="modSp mod setBg modNotesTx">
        <pc:chgData name="Stan Cox" userId="9376f276357bfffd" providerId="LiveId" clId="{051AF6AF-DA0D-445D-99EF-0CA09D6F2851}" dt="2021-11-27T21:56:59.845" v="9367" actId="207"/>
        <pc:sldMkLst>
          <pc:docMk/>
          <pc:sldMk cId="2683690872" sldId="262"/>
        </pc:sldMkLst>
        <pc:spChg chg="mod">
          <ac:chgData name="Stan Cox" userId="9376f276357bfffd" providerId="LiveId" clId="{051AF6AF-DA0D-445D-99EF-0CA09D6F2851}" dt="2021-11-27T21:37:15.032" v="7645" actId="20577"/>
          <ac:spMkLst>
            <pc:docMk/>
            <pc:sldMk cId="2683690872" sldId="262"/>
            <ac:spMk id="6" creationId="{448C0C1F-F7D2-46EA-91F7-42804486B986}"/>
          </ac:spMkLst>
        </pc:spChg>
        <pc:spChg chg="mod">
          <ac:chgData name="Stan Cox" userId="9376f276357bfffd" providerId="LiveId" clId="{051AF6AF-DA0D-445D-99EF-0CA09D6F2851}" dt="2021-11-27T21:41:55.767" v="7694" actId="255"/>
          <ac:spMkLst>
            <pc:docMk/>
            <pc:sldMk cId="2683690872" sldId="262"/>
            <ac:spMk id="8" creationId="{9B8DD8F5-BE06-4EDF-A212-AC33863ED9C1}"/>
          </ac:spMkLst>
        </pc:spChg>
      </pc:sldChg>
      <pc:sldChg chg="add del setBg">
        <pc:chgData name="Stan Cox" userId="9376f276357bfffd" providerId="LiveId" clId="{051AF6AF-DA0D-445D-99EF-0CA09D6F2851}" dt="2021-11-27T14:41:31.003" v="1776"/>
        <pc:sldMkLst>
          <pc:docMk/>
          <pc:sldMk cId="2357513544" sldId="263"/>
        </pc:sldMkLst>
      </pc:sldChg>
      <pc:sldChg chg="modSp add mod setBg modNotesTx">
        <pc:chgData name="Stan Cox" userId="9376f276357bfffd" providerId="LiveId" clId="{051AF6AF-DA0D-445D-99EF-0CA09D6F2851}" dt="2021-11-27T19:13:57.391" v="4545" actId="207"/>
        <pc:sldMkLst>
          <pc:docMk/>
          <pc:sldMk cId="4100697960" sldId="263"/>
        </pc:sldMkLst>
        <pc:spChg chg="mod">
          <ac:chgData name="Stan Cox" userId="9376f276357bfffd" providerId="LiveId" clId="{051AF6AF-DA0D-445D-99EF-0CA09D6F2851}" dt="2021-11-27T14:42:41.403" v="1792" actId="20577"/>
          <ac:spMkLst>
            <pc:docMk/>
            <pc:sldMk cId="4100697960" sldId="263"/>
            <ac:spMk id="3" creationId="{9664F84F-BF95-440B-98B6-87B303133F7F}"/>
          </ac:spMkLst>
        </pc:spChg>
        <pc:spChg chg="mod">
          <ac:chgData name="Stan Cox" userId="9376f276357bfffd" providerId="LiveId" clId="{051AF6AF-DA0D-445D-99EF-0CA09D6F2851}" dt="2021-11-27T19:04:32.410" v="3779" actId="20577"/>
          <ac:spMkLst>
            <pc:docMk/>
            <pc:sldMk cId="4100697960" sldId="263"/>
            <ac:spMk id="6" creationId="{448C0C1F-F7D2-46EA-91F7-42804486B986}"/>
          </ac:spMkLst>
        </pc:spChg>
      </pc:sldChg>
      <pc:sldChg chg="modSp add mod modNotesTx">
        <pc:chgData name="Stan Cox" userId="9376f276357bfffd" providerId="LiveId" clId="{051AF6AF-DA0D-445D-99EF-0CA09D6F2851}" dt="2021-11-27T21:56:44.683" v="9366" actId="207"/>
        <pc:sldMkLst>
          <pc:docMk/>
          <pc:sldMk cId="2597209061" sldId="264"/>
        </pc:sldMkLst>
        <pc:spChg chg="mod">
          <ac:chgData name="Stan Cox" userId="9376f276357bfffd" providerId="LiveId" clId="{051AF6AF-DA0D-445D-99EF-0CA09D6F2851}" dt="2021-11-27T18:58:11.589" v="3412" actId="20577"/>
          <ac:spMkLst>
            <pc:docMk/>
            <pc:sldMk cId="2597209061" sldId="264"/>
            <ac:spMk id="3" creationId="{9664F84F-BF95-440B-98B6-87B303133F7F}"/>
          </ac:spMkLst>
        </pc:spChg>
        <pc:spChg chg="mod">
          <ac:chgData name="Stan Cox" userId="9376f276357bfffd" providerId="LiveId" clId="{051AF6AF-DA0D-445D-99EF-0CA09D6F2851}" dt="2021-11-27T21:56:36.494" v="9365" actId="20577"/>
          <ac:spMkLst>
            <pc:docMk/>
            <pc:sldMk cId="2597209061" sldId="264"/>
            <ac:spMk id="6" creationId="{448C0C1F-F7D2-46EA-91F7-42804486B986}"/>
          </ac:spMkLst>
        </pc:spChg>
      </pc:sldChg>
      <pc:sldMasterChg chg="setBg modSldLayout">
        <pc:chgData name="Stan Cox" userId="9376f276357bfffd" providerId="LiveId" clId="{051AF6AF-DA0D-445D-99EF-0CA09D6F2851}" dt="2021-11-27T14:42:14.387" v="1780"/>
        <pc:sldMasterMkLst>
          <pc:docMk/>
          <pc:sldMasterMk cId="1393049738" sldId="2147483648"/>
        </pc:sldMasterMkLst>
        <pc:sldLayoutChg chg="setBg">
          <pc:chgData name="Stan Cox" userId="9376f276357bfffd" providerId="LiveId" clId="{051AF6AF-DA0D-445D-99EF-0CA09D6F2851}" dt="2021-11-27T14:42:14.387" v="1780"/>
          <pc:sldLayoutMkLst>
            <pc:docMk/>
            <pc:sldMasterMk cId="1393049738" sldId="2147483648"/>
            <pc:sldLayoutMk cId="2659144103" sldId="2147483649"/>
          </pc:sldLayoutMkLst>
        </pc:sldLayoutChg>
        <pc:sldLayoutChg chg="setBg">
          <pc:chgData name="Stan Cox" userId="9376f276357bfffd" providerId="LiveId" clId="{051AF6AF-DA0D-445D-99EF-0CA09D6F2851}" dt="2021-11-27T14:42:14.387" v="1780"/>
          <pc:sldLayoutMkLst>
            <pc:docMk/>
            <pc:sldMasterMk cId="1393049738" sldId="2147483648"/>
            <pc:sldLayoutMk cId="1561817547" sldId="2147483650"/>
          </pc:sldLayoutMkLst>
        </pc:sldLayoutChg>
        <pc:sldLayoutChg chg="setBg">
          <pc:chgData name="Stan Cox" userId="9376f276357bfffd" providerId="LiveId" clId="{051AF6AF-DA0D-445D-99EF-0CA09D6F2851}" dt="2021-11-27T14:42:14.387" v="1780"/>
          <pc:sldLayoutMkLst>
            <pc:docMk/>
            <pc:sldMasterMk cId="1393049738" sldId="2147483648"/>
            <pc:sldLayoutMk cId="1161119806" sldId="2147483651"/>
          </pc:sldLayoutMkLst>
        </pc:sldLayoutChg>
        <pc:sldLayoutChg chg="setBg">
          <pc:chgData name="Stan Cox" userId="9376f276357bfffd" providerId="LiveId" clId="{051AF6AF-DA0D-445D-99EF-0CA09D6F2851}" dt="2021-11-27T14:42:14.387" v="1780"/>
          <pc:sldLayoutMkLst>
            <pc:docMk/>
            <pc:sldMasterMk cId="1393049738" sldId="2147483648"/>
            <pc:sldLayoutMk cId="3811576580" sldId="2147483652"/>
          </pc:sldLayoutMkLst>
        </pc:sldLayoutChg>
        <pc:sldLayoutChg chg="setBg">
          <pc:chgData name="Stan Cox" userId="9376f276357bfffd" providerId="LiveId" clId="{051AF6AF-DA0D-445D-99EF-0CA09D6F2851}" dt="2021-11-27T14:42:14.387" v="1780"/>
          <pc:sldLayoutMkLst>
            <pc:docMk/>
            <pc:sldMasterMk cId="1393049738" sldId="2147483648"/>
            <pc:sldLayoutMk cId="3695767651" sldId="2147483653"/>
          </pc:sldLayoutMkLst>
        </pc:sldLayoutChg>
        <pc:sldLayoutChg chg="setBg">
          <pc:chgData name="Stan Cox" userId="9376f276357bfffd" providerId="LiveId" clId="{051AF6AF-DA0D-445D-99EF-0CA09D6F2851}" dt="2021-11-27T14:42:14.387" v="1780"/>
          <pc:sldLayoutMkLst>
            <pc:docMk/>
            <pc:sldMasterMk cId="1393049738" sldId="2147483648"/>
            <pc:sldLayoutMk cId="2213514095" sldId="2147483654"/>
          </pc:sldLayoutMkLst>
        </pc:sldLayoutChg>
        <pc:sldLayoutChg chg="setBg">
          <pc:chgData name="Stan Cox" userId="9376f276357bfffd" providerId="LiveId" clId="{051AF6AF-DA0D-445D-99EF-0CA09D6F2851}" dt="2021-11-27T14:42:14.387" v="1780"/>
          <pc:sldLayoutMkLst>
            <pc:docMk/>
            <pc:sldMasterMk cId="1393049738" sldId="2147483648"/>
            <pc:sldLayoutMk cId="3860988759" sldId="2147483655"/>
          </pc:sldLayoutMkLst>
        </pc:sldLayoutChg>
        <pc:sldLayoutChg chg="setBg">
          <pc:chgData name="Stan Cox" userId="9376f276357bfffd" providerId="LiveId" clId="{051AF6AF-DA0D-445D-99EF-0CA09D6F2851}" dt="2021-11-27T14:42:14.387" v="1780"/>
          <pc:sldLayoutMkLst>
            <pc:docMk/>
            <pc:sldMasterMk cId="1393049738" sldId="2147483648"/>
            <pc:sldLayoutMk cId="984351358" sldId="2147483656"/>
          </pc:sldLayoutMkLst>
        </pc:sldLayoutChg>
        <pc:sldLayoutChg chg="setBg">
          <pc:chgData name="Stan Cox" userId="9376f276357bfffd" providerId="LiveId" clId="{051AF6AF-DA0D-445D-99EF-0CA09D6F2851}" dt="2021-11-27T14:42:14.387" v="1780"/>
          <pc:sldLayoutMkLst>
            <pc:docMk/>
            <pc:sldMasterMk cId="1393049738" sldId="2147483648"/>
            <pc:sldLayoutMk cId="2912223791" sldId="2147483657"/>
          </pc:sldLayoutMkLst>
        </pc:sldLayoutChg>
        <pc:sldLayoutChg chg="setBg">
          <pc:chgData name="Stan Cox" userId="9376f276357bfffd" providerId="LiveId" clId="{051AF6AF-DA0D-445D-99EF-0CA09D6F2851}" dt="2021-11-27T14:42:14.387" v="1780"/>
          <pc:sldLayoutMkLst>
            <pc:docMk/>
            <pc:sldMasterMk cId="1393049738" sldId="2147483648"/>
            <pc:sldLayoutMk cId="1118555600" sldId="2147483658"/>
          </pc:sldLayoutMkLst>
        </pc:sldLayoutChg>
        <pc:sldLayoutChg chg="setBg">
          <pc:chgData name="Stan Cox" userId="9376f276357bfffd" providerId="LiveId" clId="{051AF6AF-DA0D-445D-99EF-0CA09D6F2851}" dt="2021-11-27T14:42:14.387" v="1780"/>
          <pc:sldLayoutMkLst>
            <pc:docMk/>
            <pc:sldMasterMk cId="1393049738" sldId="2147483648"/>
            <pc:sldLayoutMk cId="4124842378"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D1BE7-2C1F-4DE9-B988-E1C670AD8CA7}"/>
              </a:ext>
            </a:extLst>
          </p:cNvPr>
          <p:cNvSpPr>
            <a:spLocks noGrp="1"/>
          </p:cNvSpPr>
          <p:nvPr>
            <p:ph type="hdr" sz="quarter"/>
          </p:nvPr>
        </p:nvSpPr>
        <p:spPr>
          <a:xfrm>
            <a:off x="24714" y="135926"/>
            <a:ext cx="4458386" cy="864973"/>
          </a:xfrm>
          <a:prstGeom prst="rect">
            <a:avLst/>
          </a:prstGeom>
        </p:spPr>
        <p:txBody>
          <a:bodyPr vert="horz" lIns="91440" tIns="45720" rIns="91440" bIns="45720" rtlCol="0"/>
          <a:lstStyle>
            <a:lvl1pPr algn="l">
              <a:defRPr sz="1200"/>
            </a:lvl1pPr>
          </a:lstStyle>
          <a:p>
            <a:r>
              <a:rPr lang="en-US" sz="2000" dirty="0">
                <a:latin typeface="Gloss And Bloom" pitchFamily="2" charset="0"/>
              </a:rPr>
              <a:t>Biblical                         </a:t>
            </a:r>
            <a:r>
              <a:rPr lang="en-US" sz="2000" dirty="0"/>
              <a:t>2</a:t>
            </a:r>
          </a:p>
          <a:p>
            <a:r>
              <a:rPr lang="en-US" dirty="0"/>
              <a:t>Nehemiah</a:t>
            </a:r>
          </a:p>
        </p:txBody>
      </p:sp>
      <p:sp>
        <p:nvSpPr>
          <p:cNvPr id="3" name="Date Placeholder 2">
            <a:extLst>
              <a:ext uri="{FF2B5EF4-FFF2-40B4-BE49-F238E27FC236}">
                <a16:creationId xmlns:a16="http://schemas.microsoft.com/office/drawing/2014/main" id="{74AA0218-5FD0-4BF2-88A9-295848AE2E5D}"/>
              </a:ext>
            </a:extLst>
          </p:cNvPr>
          <p:cNvSpPr>
            <a:spLocks noGrp="1"/>
          </p:cNvSpPr>
          <p:nvPr>
            <p:ph type="dt" sz="quarter" idx="1"/>
          </p:nvPr>
        </p:nvSpPr>
        <p:spPr>
          <a:xfrm>
            <a:off x="4972227" y="0"/>
            <a:ext cx="1884185" cy="458788"/>
          </a:xfrm>
          <a:prstGeom prst="rect">
            <a:avLst/>
          </a:prstGeom>
        </p:spPr>
        <p:txBody>
          <a:bodyPr vert="horz" lIns="91440" tIns="45720" rIns="91440" bIns="45720" rtlCol="0"/>
          <a:lstStyle>
            <a:lvl1pPr algn="r">
              <a:defRPr sz="1200"/>
            </a:lvl1pPr>
          </a:lstStyle>
          <a:p>
            <a:r>
              <a:rPr lang="en-US" dirty="0"/>
              <a:t>November 28, 2021</a:t>
            </a:r>
          </a:p>
        </p:txBody>
      </p:sp>
      <p:sp>
        <p:nvSpPr>
          <p:cNvPr id="4" name="Footer Placeholder 3">
            <a:extLst>
              <a:ext uri="{FF2B5EF4-FFF2-40B4-BE49-F238E27FC236}">
                <a16:creationId xmlns:a16="http://schemas.microsoft.com/office/drawing/2014/main" id="{8E9B997C-66E7-4328-8E05-94A991872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84F58CA-E19A-402A-8E33-E78CF6B498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6303FFC-0807-430E-A89A-565041943929}" type="slidenum">
              <a:rPr lang="en-US" smtClean="0"/>
              <a:t>‹#›</a:t>
            </a:fld>
            <a:endParaRPr lang="en-US" dirty="0"/>
          </a:p>
        </p:txBody>
      </p:sp>
      <p:pic>
        <p:nvPicPr>
          <p:cNvPr id="7" name="Picture 6">
            <a:extLst>
              <a:ext uri="{FF2B5EF4-FFF2-40B4-BE49-F238E27FC236}">
                <a16:creationId xmlns:a16="http://schemas.microsoft.com/office/drawing/2014/main" id="{904D7C84-D3DD-4F91-B88E-FF07B8BCA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44" y="56276"/>
            <a:ext cx="2707654" cy="458788"/>
          </a:xfrm>
          <a:prstGeom prst="rect">
            <a:avLst/>
          </a:prstGeom>
        </p:spPr>
      </p:pic>
    </p:spTree>
    <p:extLst>
      <p:ext uri="{BB962C8B-B14F-4D97-AF65-F5344CB8AC3E}">
        <p14:creationId xmlns:p14="http://schemas.microsoft.com/office/powerpoint/2010/main" val="161656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E803-021B-446E-A525-2F0881A040E3}" type="datetimeFigureOut">
              <a:rPr lang="en-US" smtClean="0"/>
              <a:t>11/27/2021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D2681-7BE9-4124-8494-3679B5E77BD3}" type="slidenum">
              <a:rPr lang="en-US" smtClean="0"/>
              <a:t>‹#›</a:t>
            </a:fld>
            <a:endParaRPr lang="en-US"/>
          </a:p>
        </p:txBody>
      </p:sp>
    </p:spTree>
    <p:extLst>
      <p:ext uri="{BB962C8B-B14F-4D97-AF65-F5344CB8AC3E}">
        <p14:creationId xmlns:p14="http://schemas.microsoft.com/office/powerpoint/2010/main" val="363912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Biblical Leadership</a:t>
            </a:r>
          </a:p>
          <a:p>
            <a:r>
              <a:rPr lang="en-US" dirty="0"/>
              <a:t>(Illustrated by Nehemiah, Governor of Judea)</a:t>
            </a:r>
          </a:p>
          <a:p>
            <a:endParaRPr lang="en-US" dirty="0"/>
          </a:p>
          <a:p>
            <a:r>
              <a:rPr lang="en-US" b="1" dirty="0">
                <a:highlight>
                  <a:srgbClr val="FF00FF"/>
                </a:highlight>
              </a:rPr>
              <a:t>Introduction:</a:t>
            </a:r>
          </a:p>
          <a:p>
            <a:pPr marL="628650" lvl="1" indent="-171450">
              <a:buFont typeface="Arial" panose="020B0604020202020204" pitchFamily="34" charset="0"/>
              <a:buChar char="•"/>
            </a:pPr>
            <a:r>
              <a:rPr lang="en-US" b="1" dirty="0">
                <a:highlight>
                  <a:srgbClr val="FFFF00"/>
                </a:highlight>
              </a:rPr>
              <a:t>To quickly recap our first lesson in this series</a:t>
            </a:r>
          </a:p>
          <a:p>
            <a:pPr marL="1085850" lvl="2" indent="-171450">
              <a:buFont typeface="Arial" panose="020B0604020202020204" pitchFamily="34" charset="0"/>
              <a:buChar char="•"/>
            </a:pPr>
            <a:r>
              <a:rPr lang="en-US" dirty="0"/>
              <a:t>We note that effective leadership, whether it is in the home, the church, or in other roles in our lives, is leadership that is based upon scriptural principles.</a:t>
            </a:r>
          </a:p>
          <a:p>
            <a:pPr marL="1085850" lvl="2" indent="-171450">
              <a:buFont typeface="Arial" panose="020B0604020202020204" pitchFamily="34" charset="0"/>
              <a:buChar char="•"/>
            </a:pPr>
            <a:r>
              <a:rPr lang="en-US" dirty="0"/>
              <a:t>Biblical leadership is leadership that is defined by God Himself.</a:t>
            </a:r>
          </a:p>
          <a:p>
            <a:pPr marL="1085850" lvl="2" indent="-171450">
              <a:buFont typeface="Arial" panose="020B0604020202020204" pitchFamily="34" charset="0"/>
              <a:buChar char="•"/>
            </a:pPr>
            <a:r>
              <a:rPr lang="en-US" dirty="0"/>
              <a:t>To establish this, we use Nehemiah, the governor of Judah at the rebuilding of the city of Jerusalem by a remnant who remained in the area following the defeat and subsequent captivity of the people in Babylon.</a:t>
            </a:r>
          </a:p>
          <a:p>
            <a:pPr marL="628650" lvl="1" indent="-171450">
              <a:buFont typeface="Arial" panose="020B0604020202020204" pitchFamily="34" charset="0"/>
              <a:buChar char="•"/>
            </a:pPr>
            <a:r>
              <a:rPr lang="en-US" b="1" dirty="0">
                <a:highlight>
                  <a:srgbClr val="FFFF00"/>
                </a:highlight>
              </a:rPr>
              <a:t>Last week we emphasized three important aspects of Biblical leadership</a:t>
            </a:r>
          </a:p>
          <a:p>
            <a:pPr marL="1085850" lvl="2" indent="-171450">
              <a:buFont typeface="Arial" panose="020B0604020202020204" pitchFamily="34" charset="0"/>
              <a:buChar char="•"/>
            </a:pPr>
            <a:r>
              <a:rPr lang="en-US" dirty="0"/>
              <a:t>First, leaders are intended by God to serve!  Both Him and those people over whom authority is exercised</a:t>
            </a:r>
          </a:p>
          <a:p>
            <a:pPr marL="1543050" lvl="3" indent="-171450">
              <a:buFont typeface="Arial" panose="020B0604020202020204" pitchFamily="34" charset="0"/>
              <a:buChar char="•"/>
            </a:pPr>
            <a:r>
              <a:rPr lang="en-US" dirty="0"/>
              <a:t>Examples:  Parents over children, elders over the congregation, civil authorities over citizens</a:t>
            </a:r>
          </a:p>
          <a:p>
            <a:pPr marL="1085850" lvl="2" indent="-171450">
              <a:buFont typeface="Arial" panose="020B0604020202020204" pitchFamily="34" charset="0"/>
              <a:buChar char="•"/>
            </a:pPr>
            <a:r>
              <a:rPr lang="en-US" dirty="0"/>
              <a:t>Second, trust in God’s instructions and promises, and obedience to Him are central to effective leadership</a:t>
            </a:r>
          </a:p>
          <a:p>
            <a:pPr marL="1543050" lvl="3" indent="-171450">
              <a:buFont typeface="Arial" panose="020B0604020202020204" pitchFamily="34" charset="0"/>
              <a:buChar char="•"/>
            </a:pPr>
            <a:r>
              <a:rPr lang="en-US" dirty="0"/>
              <a:t>His will for us in contained in the Bible, and He intends for leaders to be examples and faithful to Him</a:t>
            </a:r>
          </a:p>
          <a:p>
            <a:pPr marL="1085850" lvl="2" indent="-171450">
              <a:buFont typeface="Arial" panose="020B0604020202020204" pitchFamily="34" charset="0"/>
              <a:buChar char="•"/>
            </a:pPr>
            <a:r>
              <a:rPr lang="en-US" dirty="0"/>
              <a:t>Third, Prayer</a:t>
            </a:r>
          </a:p>
          <a:p>
            <a:pPr marL="1543050" lvl="3" indent="-171450">
              <a:buFont typeface="Arial" panose="020B0604020202020204" pitchFamily="34" charset="0"/>
              <a:buChar char="•"/>
            </a:pPr>
            <a:r>
              <a:rPr lang="en-US" dirty="0"/>
              <a:t>If Jesus Himself needed to pray to His Father during difficulties, or when important decisions are to be made, effective leaders need to pray as well.</a:t>
            </a:r>
          </a:p>
          <a:p>
            <a:pPr marL="628650" lvl="1" indent="-171450">
              <a:buFont typeface="Arial" panose="020B0604020202020204" pitchFamily="34" charset="0"/>
              <a:buChar char="•"/>
            </a:pPr>
            <a:r>
              <a:rPr lang="en-US" b="1" dirty="0">
                <a:highlight>
                  <a:srgbClr val="FFFF00"/>
                </a:highlight>
              </a:rPr>
              <a:t>With this in mind, we want to address four more characteristics of Biblical Leadership</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Material in sermon adapted from class material:  Principles of Good Leadership, by David Pratte</a:t>
            </a:r>
          </a:p>
          <a:p>
            <a:r>
              <a:rPr lang="en-US" b="1" dirty="0"/>
              <a:t>Lesson 1</a:t>
            </a:r>
          </a:p>
          <a:p>
            <a:pPr lvl="1"/>
            <a:r>
              <a:rPr lang="en-US" dirty="0"/>
              <a:t>1. Service to God and to Followers</a:t>
            </a:r>
          </a:p>
          <a:p>
            <a:pPr lvl="1"/>
            <a:r>
              <a:rPr lang="en-US" dirty="0"/>
              <a:t>2. Trust and Obedience toward God</a:t>
            </a:r>
          </a:p>
          <a:p>
            <a:pPr lvl="1"/>
            <a:r>
              <a:rPr lang="en-US" dirty="0"/>
              <a:t>3. Prayer</a:t>
            </a:r>
          </a:p>
          <a:p>
            <a:r>
              <a:rPr lang="en-US" b="1" dirty="0"/>
              <a:t>Lesson 2</a:t>
            </a:r>
          </a:p>
          <a:p>
            <a:pPr lvl="1"/>
            <a:r>
              <a:rPr lang="en-US" dirty="0"/>
              <a:t>4. Love, Patience &amp; Self-Sacrifice</a:t>
            </a:r>
          </a:p>
          <a:p>
            <a:pPr lvl="1"/>
            <a:r>
              <a:rPr lang="en-US" dirty="0"/>
              <a:t>5. Teaching &amp; Instruction</a:t>
            </a:r>
          </a:p>
          <a:p>
            <a:pPr lvl="1"/>
            <a:r>
              <a:rPr lang="en-US" dirty="0"/>
              <a:t>6. Good Example</a:t>
            </a:r>
          </a:p>
          <a:p>
            <a:pPr lvl="1"/>
            <a:r>
              <a:rPr lang="en-US" dirty="0"/>
              <a:t>7. Initiative, Planning, Organization &amp; Wisdom</a:t>
            </a:r>
          </a:p>
          <a:p>
            <a:r>
              <a:rPr lang="en-US" b="1" dirty="0"/>
              <a:t>Lesson 3</a:t>
            </a:r>
          </a:p>
          <a:p>
            <a:pPr lvl="1"/>
            <a:r>
              <a:rPr lang="en-US" dirty="0"/>
              <a:t>8. Motivation</a:t>
            </a:r>
          </a:p>
          <a:p>
            <a:pPr lvl="1"/>
            <a:r>
              <a:rPr lang="en-US" dirty="0"/>
              <a:t>9. Courage and Strength</a:t>
            </a:r>
          </a:p>
          <a:p>
            <a:pPr lvl="1"/>
            <a:r>
              <a:rPr lang="en-US" dirty="0"/>
              <a:t>10. Justice and Fairness</a:t>
            </a:r>
          </a:p>
          <a:p>
            <a:pPr lvl="1"/>
            <a:r>
              <a:rPr lang="en-US" dirty="0"/>
              <a:t>11. Humility</a:t>
            </a:r>
          </a:p>
        </p:txBody>
      </p:sp>
      <p:sp>
        <p:nvSpPr>
          <p:cNvPr id="4" name="Slide Number Placeholder 3"/>
          <p:cNvSpPr>
            <a:spLocks noGrp="1"/>
          </p:cNvSpPr>
          <p:nvPr>
            <p:ph type="sldNum" sz="quarter" idx="5"/>
          </p:nvPr>
        </p:nvSpPr>
        <p:spPr/>
        <p:txBody>
          <a:bodyPr/>
          <a:lstStyle/>
          <a:p>
            <a:fld id="{DC0D2681-7BE9-4124-8494-3679B5E77BD3}" type="slidenum">
              <a:rPr lang="en-US" smtClean="0"/>
              <a:t>1</a:t>
            </a:fld>
            <a:endParaRPr lang="en-US"/>
          </a:p>
        </p:txBody>
      </p:sp>
    </p:spTree>
    <p:extLst>
      <p:ext uri="{BB962C8B-B14F-4D97-AF65-F5344CB8AC3E}">
        <p14:creationId xmlns:p14="http://schemas.microsoft.com/office/powerpoint/2010/main" val="399610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Love, Patience and Self-Sacrifice</a:t>
            </a:r>
            <a:endParaRPr lang="en-US" i="0" dirty="0">
              <a:solidFill>
                <a:schemeClr val="tx1"/>
              </a:solidFill>
            </a:endParaRPr>
          </a:p>
          <a:p>
            <a:pPr marL="171450" indent="-171450">
              <a:buFont typeface="Arial" panose="020B0604020202020204" pitchFamily="34" charset="0"/>
              <a:buChar char="•"/>
            </a:pPr>
            <a:r>
              <a:rPr lang="en-US" b="1" dirty="0">
                <a:solidFill>
                  <a:schemeClr val="tx1"/>
                </a:solidFill>
                <a:highlight>
                  <a:srgbClr val="00FF00"/>
                </a:highlight>
              </a:rPr>
              <a:t>Nehemiah showed these extremely important characteristics of effective leadership</a:t>
            </a:r>
          </a:p>
          <a:p>
            <a:pPr marL="628650" lvl="1" indent="-171450">
              <a:buFont typeface="Arial" panose="020B0604020202020204" pitchFamily="34" charset="0"/>
              <a:buChar char="•"/>
            </a:pPr>
            <a:r>
              <a:rPr lang="en-US" b="1" dirty="0">
                <a:solidFill>
                  <a:schemeClr val="tx1"/>
                </a:solidFill>
                <a:highlight>
                  <a:srgbClr val="FFFF00"/>
                </a:highlight>
              </a:rPr>
              <a:t>Love: The love of Nehemiah was evident in his response to the news of his people suffering</a:t>
            </a:r>
          </a:p>
          <a:p>
            <a:pPr marL="0" lvl="0" indent="0">
              <a:buFont typeface="Arial" panose="020B0604020202020204" pitchFamily="34" charset="0"/>
              <a:buNone/>
            </a:pPr>
            <a:r>
              <a:rPr lang="en-US" b="1" dirty="0">
                <a:solidFill>
                  <a:srgbClr val="FF0000"/>
                </a:solidFill>
              </a:rPr>
              <a:t>(Nehemiah 1:3-4), </a:t>
            </a:r>
            <a:r>
              <a:rPr lang="en-US" b="1" i="1" dirty="0">
                <a:solidFill>
                  <a:srgbClr val="FF0000"/>
                </a:solidFill>
              </a:rPr>
              <a:t>“</a:t>
            </a:r>
            <a:r>
              <a:rPr lang="en-US" i="1" dirty="0">
                <a:solidFill>
                  <a:srgbClr val="FF0000"/>
                </a:solidFill>
              </a:rPr>
              <a:t>And they said to me, “The survivors who are left from the captivity in the province are there in great distress and reproach. The wall of Jerusalem is also broken down, and its gates are burned with fire.” </a:t>
            </a:r>
            <a:r>
              <a:rPr lang="en-US" i="1" baseline="30000" dirty="0">
                <a:solidFill>
                  <a:srgbClr val="FF0000"/>
                </a:solidFill>
              </a:rPr>
              <a:t>4</a:t>
            </a:r>
            <a:r>
              <a:rPr lang="en-US" i="1" dirty="0">
                <a:solidFill>
                  <a:srgbClr val="FF0000"/>
                </a:solidFill>
              </a:rPr>
              <a:t> So it was, when I heard these words, that I sat down and wept, and mourned for many days; I was fasting and praying before the God of heaven.”</a:t>
            </a:r>
            <a:endParaRPr lang="en-US" b="1" i="1" dirty="0">
              <a:solidFill>
                <a:srgbClr val="FF0000"/>
              </a:solidFill>
            </a:endParaRPr>
          </a:p>
          <a:p>
            <a:pPr marL="628650" lvl="1" indent="-171450">
              <a:buFont typeface="Arial" panose="020B0604020202020204" pitchFamily="34" charset="0"/>
              <a:buChar char="•"/>
            </a:pPr>
            <a:r>
              <a:rPr lang="en-US" b="1" dirty="0">
                <a:solidFill>
                  <a:schemeClr val="tx1"/>
                </a:solidFill>
                <a:highlight>
                  <a:srgbClr val="FFFF00"/>
                </a:highlight>
              </a:rPr>
              <a:t>Patience, steadfastness, perseverance shown in persisting in the work despite threatened violence</a:t>
            </a:r>
          </a:p>
          <a:p>
            <a:pPr marL="0" lvl="0" indent="0">
              <a:buFont typeface="Arial" panose="020B0604020202020204" pitchFamily="34" charset="0"/>
              <a:buNone/>
            </a:pPr>
            <a:r>
              <a:rPr lang="en-US" b="1" dirty="0">
                <a:solidFill>
                  <a:srgbClr val="FF0000"/>
                </a:solidFill>
              </a:rPr>
              <a:t>(Nehemiah 4:19-21), </a:t>
            </a:r>
            <a:r>
              <a:rPr lang="en-US" i="1" dirty="0">
                <a:solidFill>
                  <a:srgbClr val="FF0000"/>
                </a:solidFill>
              </a:rPr>
              <a:t>“Then I said to the nobles, the rulers, and the rest of the people, “The work is great and extensive, and we are separated far from one another on the wall.</a:t>
            </a:r>
            <a:r>
              <a:rPr lang="en-US" i="1" baseline="30000" dirty="0">
                <a:solidFill>
                  <a:srgbClr val="FF0000"/>
                </a:solidFill>
              </a:rPr>
              <a:t> 20</a:t>
            </a:r>
            <a:r>
              <a:rPr lang="en-US" i="1" dirty="0">
                <a:solidFill>
                  <a:srgbClr val="FF0000"/>
                </a:solidFill>
              </a:rPr>
              <a:t> Wherever you hear the sound of the trumpet, rally to us there. Our God will fight for us.” </a:t>
            </a:r>
            <a:r>
              <a:rPr lang="en-US" i="1" baseline="30000" dirty="0">
                <a:solidFill>
                  <a:srgbClr val="FF0000"/>
                </a:solidFill>
              </a:rPr>
              <a:t>21</a:t>
            </a:r>
            <a:r>
              <a:rPr lang="en-US" i="1" dirty="0">
                <a:solidFill>
                  <a:srgbClr val="FF0000"/>
                </a:solidFill>
              </a:rPr>
              <a:t> So we labored in the work, and half of the men held the spears from daybreak until the stars appeared.”</a:t>
            </a:r>
            <a:endParaRPr lang="en-US" b="1" i="1" dirty="0">
              <a:solidFill>
                <a:srgbClr val="FF0000"/>
              </a:solidFill>
            </a:endParaRPr>
          </a:p>
          <a:p>
            <a:pPr marL="628650" lvl="1" indent="-171450">
              <a:buFont typeface="Arial" panose="020B0604020202020204" pitchFamily="34" charset="0"/>
              <a:buChar char="•"/>
            </a:pPr>
            <a:r>
              <a:rPr lang="en-US" b="1" dirty="0">
                <a:solidFill>
                  <a:schemeClr val="tx1"/>
                </a:solidFill>
                <a:highlight>
                  <a:srgbClr val="FFFF00"/>
                </a:highlight>
              </a:rPr>
              <a:t>Because of the financial struggle of his people, his work as governor was not recompensed (Self-sacrifice)</a:t>
            </a:r>
          </a:p>
          <a:p>
            <a:pPr marL="0" lvl="0" indent="0">
              <a:buFont typeface="Arial" panose="020B0604020202020204" pitchFamily="34" charset="0"/>
              <a:buNone/>
            </a:pPr>
            <a:r>
              <a:rPr lang="en-US" b="1" dirty="0">
                <a:solidFill>
                  <a:srgbClr val="FF0000"/>
                </a:solidFill>
              </a:rPr>
              <a:t>(Nehemiah 5:14-19), </a:t>
            </a:r>
            <a:r>
              <a:rPr lang="en-US" b="1" i="1" dirty="0">
                <a:solidFill>
                  <a:srgbClr val="FF0000"/>
                </a:solidFill>
              </a:rPr>
              <a:t>“</a:t>
            </a:r>
            <a:r>
              <a:rPr lang="en-US" i="1" dirty="0">
                <a:solidFill>
                  <a:srgbClr val="FF0000"/>
                </a:solidFill>
              </a:rPr>
              <a:t>Moreover, from the time that I was appointed to be their governor in the land of Judah, from the twentieth year until the thirty-second year of King Artaxerxes, twelve years, neither I nor my brothers ate the governor's provisions.</a:t>
            </a:r>
            <a:r>
              <a:rPr lang="en-US" i="1" baseline="30000" dirty="0">
                <a:solidFill>
                  <a:srgbClr val="FF0000"/>
                </a:solidFill>
              </a:rPr>
              <a:t> 15</a:t>
            </a:r>
            <a:r>
              <a:rPr lang="en-US" i="1" dirty="0">
                <a:solidFill>
                  <a:srgbClr val="FF0000"/>
                </a:solidFill>
              </a:rPr>
              <a:t> But the former governors who were before me laid burdens on the people, and took from them bread and wine, besides forty shekels of silver. Yes, even their servants bore rule over the people, but I did not do so, because of the fear of God.</a:t>
            </a:r>
            <a:r>
              <a:rPr lang="en-US" i="1" baseline="30000" dirty="0">
                <a:solidFill>
                  <a:srgbClr val="FF0000"/>
                </a:solidFill>
              </a:rPr>
              <a:t> 16</a:t>
            </a:r>
            <a:r>
              <a:rPr lang="en-US" i="1" dirty="0">
                <a:solidFill>
                  <a:srgbClr val="FF0000"/>
                </a:solidFill>
              </a:rPr>
              <a:t> Indeed, I also continued the work on this wall, and we did not buy any land. All my servants were gathered there for the work. </a:t>
            </a:r>
            <a:r>
              <a:rPr lang="en-US" i="1" baseline="30000" dirty="0">
                <a:solidFill>
                  <a:srgbClr val="FF0000"/>
                </a:solidFill>
              </a:rPr>
              <a:t>17</a:t>
            </a:r>
            <a:r>
              <a:rPr lang="en-US" i="1" dirty="0">
                <a:solidFill>
                  <a:srgbClr val="FF0000"/>
                </a:solidFill>
              </a:rPr>
              <a:t> And at my table were one hundred and fifty Jews and rulers, besides those who came to us from the nations around us.</a:t>
            </a:r>
            <a:r>
              <a:rPr lang="en-US" i="1" baseline="30000" dirty="0">
                <a:solidFill>
                  <a:srgbClr val="FF0000"/>
                </a:solidFill>
              </a:rPr>
              <a:t> 18</a:t>
            </a:r>
            <a:r>
              <a:rPr lang="en-US" i="1" dirty="0">
                <a:solidFill>
                  <a:srgbClr val="FF0000"/>
                </a:solidFill>
              </a:rPr>
              <a:t> Now that which was prepared daily was one ox and six choice sheep. Also fowl were prepared for me, and once every ten days an abundance of all kinds of wine. Yet in spite of this I did not demand the governor's provisions, because the bondage was heavy on this people.   </a:t>
            </a:r>
            <a:r>
              <a:rPr lang="en-US" i="1" baseline="30000" dirty="0">
                <a:solidFill>
                  <a:srgbClr val="FF0000"/>
                </a:solidFill>
              </a:rPr>
              <a:t>19</a:t>
            </a:r>
            <a:r>
              <a:rPr lang="en-US" i="1" dirty="0">
                <a:solidFill>
                  <a:srgbClr val="FF0000"/>
                </a:solidFill>
              </a:rPr>
              <a:t> Remember me, my God, for good, according to all that I have done for this people.”</a:t>
            </a:r>
          </a:p>
          <a:p>
            <a:pPr marL="171450" lvl="0" indent="-171450">
              <a:buFont typeface="Arial" panose="020B0604020202020204" pitchFamily="34" charset="0"/>
              <a:buChar char="•"/>
            </a:pPr>
            <a:r>
              <a:rPr lang="en-US" b="1" i="0" dirty="0">
                <a:solidFill>
                  <a:schemeClr val="tx1"/>
                </a:solidFill>
                <a:highlight>
                  <a:srgbClr val="00FF00"/>
                </a:highlight>
              </a:rPr>
              <a:t>The basis for the husband’s leadership is love &amp; self-sacrifice</a:t>
            </a:r>
          </a:p>
          <a:p>
            <a:r>
              <a:rPr lang="en-US" b="1" dirty="0">
                <a:solidFill>
                  <a:srgbClr val="FF0000"/>
                </a:solidFill>
              </a:rPr>
              <a:t>(Ephesians 5:25), </a:t>
            </a:r>
            <a:r>
              <a:rPr lang="en-US" i="1" dirty="0">
                <a:solidFill>
                  <a:srgbClr val="FF0000"/>
                </a:solidFill>
              </a:rPr>
              <a:t>“Husbands, love your wives, just as Christ also loved the church and </a:t>
            </a:r>
            <a:r>
              <a:rPr lang="en-US" i="1" u="sng" dirty="0">
                <a:solidFill>
                  <a:srgbClr val="FF0000"/>
                </a:solidFill>
              </a:rPr>
              <a:t>gave Himself for her</a:t>
            </a:r>
            <a:r>
              <a:rPr lang="en-US" i="1" dirty="0">
                <a:solidFill>
                  <a:srgbClr val="FF0000"/>
                </a:solidFill>
              </a:rPr>
              <a:t>.”</a:t>
            </a:r>
          </a:p>
          <a:p>
            <a:r>
              <a:rPr lang="en-US" b="1" dirty="0">
                <a:solidFill>
                  <a:srgbClr val="FF0000"/>
                </a:solidFill>
              </a:rPr>
              <a:t>(Ephesians 5:28-29), </a:t>
            </a:r>
            <a:r>
              <a:rPr lang="en-US" i="1" dirty="0">
                <a:solidFill>
                  <a:srgbClr val="FF0000"/>
                </a:solidFill>
              </a:rPr>
              <a:t>“So husbands ought to love their own wives as their own bodies; he who loves his wife loves himself.</a:t>
            </a:r>
            <a:r>
              <a:rPr lang="en-US" i="1" baseline="30000" dirty="0">
                <a:solidFill>
                  <a:srgbClr val="FF0000"/>
                </a:solidFill>
              </a:rPr>
              <a:t> 29</a:t>
            </a:r>
            <a:r>
              <a:rPr lang="en-US" i="1" dirty="0">
                <a:solidFill>
                  <a:srgbClr val="FF0000"/>
                </a:solidFill>
              </a:rPr>
              <a:t> For no one ever hated his own flesh, but nourishes and cherishes it, just as the Lord does the church.”</a:t>
            </a:r>
          </a:p>
          <a:p>
            <a:pPr marL="171450" indent="-171450">
              <a:buFont typeface="Arial" panose="020B0604020202020204" pitchFamily="34" charset="0"/>
              <a:buChar char="•"/>
            </a:pPr>
            <a:r>
              <a:rPr lang="en-US" b="1" i="0" dirty="0">
                <a:solidFill>
                  <a:schemeClr val="tx1"/>
                </a:solidFill>
                <a:highlight>
                  <a:srgbClr val="00FF00"/>
                </a:highlight>
              </a:rPr>
              <a:t>The Husband is to be patient with His wife.</a:t>
            </a:r>
          </a:p>
          <a:p>
            <a:r>
              <a:rPr lang="en-US" b="1" dirty="0">
                <a:solidFill>
                  <a:srgbClr val="FF0000"/>
                </a:solidFill>
              </a:rPr>
              <a:t>(1 Peter 3:7),</a:t>
            </a:r>
            <a:r>
              <a:rPr lang="en-US" dirty="0">
                <a:solidFill>
                  <a:srgbClr val="FF0000"/>
                </a:solidFill>
              </a:rPr>
              <a:t> </a:t>
            </a:r>
            <a:r>
              <a:rPr lang="en-US" i="1" dirty="0">
                <a:solidFill>
                  <a:srgbClr val="FF0000"/>
                </a:solidFill>
              </a:rPr>
              <a:t>“Husbands, likewise, dwell with them with understanding, giving honor to the wife, as to the weaker vessel, and as being heirs together of the grace of life, that your prayers may not be hindered.”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Teaching and Instruction</a:t>
            </a:r>
          </a:p>
          <a:p>
            <a:pPr marL="171450" indent="-171450">
              <a:buFont typeface="Arial" panose="020B0604020202020204" pitchFamily="34" charset="0"/>
              <a:buChar char="•"/>
            </a:pPr>
            <a:r>
              <a:rPr lang="en-US" b="1" dirty="0">
                <a:solidFill>
                  <a:schemeClr val="tx1"/>
                </a:solidFill>
                <a:highlight>
                  <a:srgbClr val="00FF00"/>
                </a:highlight>
              </a:rPr>
              <a:t>Nehemiah understood the importance of instructing the people in the law</a:t>
            </a:r>
          </a:p>
          <a:p>
            <a:pPr marL="0" indent="0">
              <a:buFont typeface="Arial" panose="020B0604020202020204" pitchFamily="34" charset="0"/>
              <a:buNone/>
            </a:pPr>
            <a:r>
              <a:rPr lang="en-US" b="1" dirty="0">
                <a:solidFill>
                  <a:srgbClr val="FF0000"/>
                </a:solidFill>
              </a:rPr>
              <a:t>(Nehemiah 8:8-9), </a:t>
            </a:r>
            <a:r>
              <a:rPr lang="en-US" i="1" dirty="0">
                <a:solidFill>
                  <a:srgbClr val="FF0000"/>
                </a:solidFill>
              </a:rPr>
              <a:t>“So they read distinctly from the book, in the Law of God; and they gave the sense, and helped them to understand the reading. </a:t>
            </a:r>
            <a:r>
              <a:rPr lang="en-US" i="1" baseline="30000" dirty="0">
                <a:solidFill>
                  <a:srgbClr val="FF0000"/>
                </a:solidFill>
              </a:rPr>
              <a:t>9</a:t>
            </a:r>
            <a:r>
              <a:rPr lang="en-US" i="1" dirty="0">
                <a:solidFill>
                  <a:srgbClr val="FF0000"/>
                </a:solidFill>
              </a:rPr>
              <a:t> And Nehemiah, who was the governor, Ezra the priest and scribe, and the Levites who taught the people said to all the people, “This day is holy to the Lord your God; do not mourn nor weep.” For all the people wept, when they heard the words of the Law.”</a:t>
            </a:r>
          </a:p>
          <a:p>
            <a:pPr marL="0" indent="0">
              <a:buFont typeface="Arial" panose="020B0604020202020204" pitchFamily="34" charset="0"/>
              <a:buNone/>
            </a:pPr>
            <a:r>
              <a:rPr lang="en-US" b="1" dirty="0">
                <a:solidFill>
                  <a:srgbClr val="FF0000"/>
                </a:solidFill>
              </a:rPr>
              <a:t>(Nehemiah 9:1-3), </a:t>
            </a:r>
            <a:r>
              <a:rPr lang="en-US" i="1" dirty="0">
                <a:solidFill>
                  <a:srgbClr val="FF0000"/>
                </a:solidFill>
              </a:rPr>
              <a:t>“Now on the twenty-fourth day of this month the children of Israel were assembled with fasting, in sackcloth, and with dust on their heads.</a:t>
            </a:r>
            <a:r>
              <a:rPr lang="en-US" i="1" baseline="30000" dirty="0">
                <a:solidFill>
                  <a:srgbClr val="FF0000"/>
                </a:solidFill>
              </a:rPr>
              <a:t> 2</a:t>
            </a:r>
            <a:r>
              <a:rPr lang="en-US" i="1" dirty="0">
                <a:solidFill>
                  <a:srgbClr val="FF0000"/>
                </a:solidFill>
              </a:rPr>
              <a:t> Then those of Israelite lineage separated themselves from all foreigners; and they stood and confessed their sins and the iniquities of their fathers.</a:t>
            </a:r>
            <a:r>
              <a:rPr lang="en-US" i="1" baseline="30000" dirty="0">
                <a:solidFill>
                  <a:srgbClr val="FF0000"/>
                </a:solidFill>
              </a:rPr>
              <a:t> 3</a:t>
            </a:r>
            <a:r>
              <a:rPr lang="en-US" i="1" dirty="0">
                <a:solidFill>
                  <a:srgbClr val="FF0000"/>
                </a:solidFill>
              </a:rPr>
              <a:t> And they stood up in their place and read from the Book of the Law of the Lord their God for one-fourth of the day; and for another fourth they confessed and worshiped the Lord their God.”</a:t>
            </a:r>
          </a:p>
          <a:p>
            <a:pPr marL="628650" lvl="1" indent="-171450">
              <a:buFont typeface="Arial" panose="020B0604020202020204" pitchFamily="34" charset="0"/>
              <a:buChar char="•"/>
            </a:pPr>
            <a:r>
              <a:rPr lang="en-US" b="1" i="0" dirty="0">
                <a:solidFill>
                  <a:schemeClr val="tx1"/>
                </a:solidFill>
              </a:rPr>
              <a:t>Leaders, if they expect people to follow their decisions, need to tell the followers clearly what they are expected to do.</a:t>
            </a:r>
          </a:p>
          <a:p>
            <a:pPr marL="628650" lvl="1" indent="-171450">
              <a:buFont typeface="Arial" panose="020B0604020202020204" pitchFamily="34" charset="0"/>
              <a:buChar char="•"/>
            </a:pPr>
            <a:r>
              <a:rPr lang="en-US" b="1" i="0" dirty="0">
                <a:solidFill>
                  <a:schemeClr val="tx1"/>
                </a:solidFill>
                <a:highlight>
                  <a:srgbClr val="FFFF00"/>
                </a:highlight>
              </a:rPr>
              <a:t>If the intent of leaders is to get followers to serve God, then it is imperative they be taught the Word of God</a:t>
            </a:r>
          </a:p>
          <a:p>
            <a:pPr marL="171450" lvl="0" indent="-171450">
              <a:buFont typeface="Arial" panose="020B0604020202020204" pitchFamily="34" charset="0"/>
              <a:buChar char="•"/>
            </a:pPr>
            <a:r>
              <a:rPr lang="en-US" b="1" i="0" dirty="0">
                <a:solidFill>
                  <a:schemeClr val="tx1"/>
                </a:solidFill>
                <a:highlight>
                  <a:srgbClr val="00FF00"/>
                </a:highlight>
              </a:rPr>
              <a:t>This is what God expects parents to do!</a:t>
            </a:r>
            <a:endParaRPr lang="en-US" b="1" i="0" dirty="0">
              <a:solidFill>
                <a:schemeClr val="tx1"/>
              </a:solidFill>
            </a:endParaRPr>
          </a:p>
          <a:p>
            <a:pPr marL="0" lvl="0" indent="0">
              <a:buFont typeface="Arial" panose="020B0604020202020204" pitchFamily="34" charset="0"/>
              <a:buNone/>
            </a:pPr>
            <a:r>
              <a:rPr lang="en-US" b="1" i="0" dirty="0">
                <a:solidFill>
                  <a:srgbClr val="FF0000"/>
                </a:solidFill>
              </a:rPr>
              <a:t>(</a:t>
            </a:r>
            <a:r>
              <a:rPr lang="en-US" b="1" dirty="0">
                <a:solidFill>
                  <a:srgbClr val="FF0000"/>
                </a:solidFill>
              </a:rPr>
              <a:t>Deuteronomy 6:6-9), </a:t>
            </a:r>
            <a:r>
              <a:rPr lang="en-US" i="1" dirty="0">
                <a:solidFill>
                  <a:srgbClr val="FF0000"/>
                </a:solidFill>
              </a:rPr>
              <a:t>“And these words which I command you today shall be in your heart.</a:t>
            </a:r>
            <a:r>
              <a:rPr lang="en-US" i="1" baseline="30000" dirty="0">
                <a:solidFill>
                  <a:srgbClr val="FF0000"/>
                </a:solidFill>
              </a:rPr>
              <a:t> 7</a:t>
            </a:r>
            <a:r>
              <a:rPr lang="en-US" i="1" dirty="0">
                <a:solidFill>
                  <a:srgbClr val="FF0000"/>
                </a:solidFill>
              </a:rPr>
              <a:t> You shall teach them diligently to your children, and shall talk of them when you sit in your house, when you walk by the way, when you lie down, and when you rise up.</a:t>
            </a:r>
            <a:r>
              <a:rPr lang="en-US" i="1" baseline="30000" dirty="0">
                <a:solidFill>
                  <a:srgbClr val="FF0000"/>
                </a:solidFill>
              </a:rPr>
              <a:t> 8</a:t>
            </a:r>
            <a:r>
              <a:rPr lang="en-US" i="1" dirty="0">
                <a:solidFill>
                  <a:srgbClr val="FF0000"/>
                </a:solidFill>
              </a:rPr>
              <a:t> You shall bind them as a sign on your hand, and they shall be as frontlets between your eyes.</a:t>
            </a:r>
            <a:r>
              <a:rPr lang="en-US" i="1" baseline="30000" dirty="0">
                <a:solidFill>
                  <a:srgbClr val="FF0000"/>
                </a:solidFill>
              </a:rPr>
              <a:t> 9</a:t>
            </a:r>
            <a:r>
              <a:rPr lang="en-US" i="1" dirty="0">
                <a:solidFill>
                  <a:srgbClr val="FF0000"/>
                </a:solidFill>
              </a:rPr>
              <a:t> You shall write them on the doorposts of your house and on your gates.”</a:t>
            </a:r>
          </a:p>
          <a:p>
            <a:pPr marL="171450" lvl="0" indent="-171450">
              <a:buFont typeface="Arial" panose="020B0604020202020204" pitchFamily="34" charset="0"/>
              <a:buChar char="•"/>
            </a:pPr>
            <a:r>
              <a:rPr lang="en-US" b="1" i="0" dirty="0">
                <a:solidFill>
                  <a:schemeClr val="tx1"/>
                </a:solidFill>
                <a:highlight>
                  <a:srgbClr val="00FF00"/>
                </a:highlight>
              </a:rPr>
              <a:t>Elders and Preachers have the same responsibility</a:t>
            </a:r>
          </a:p>
          <a:p>
            <a:pPr marL="0" lvl="0" indent="0">
              <a:buFont typeface="Arial" panose="020B0604020202020204" pitchFamily="34" charset="0"/>
              <a:buNone/>
            </a:pPr>
            <a:r>
              <a:rPr lang="en-US" b="1" i="0" dirty="0">
                <a:solidFill>
                  <a:srgbClr val="FF0000"/>
                </a:solidFill>
              </a:rPr>
              <a:t>(Titus 1:9-11), </a:t>
            </a:r>
            <a:r>
              <a:rPr lang="en-US" b="1" i="0" dirty="0">
                <a:solidFill>
                  <a:schemeClr val="tx1"/>
                </a:solidFill>
              </a:rPr>
              <a:t>[A qualification of an elder], </a:t>
            </a:r>
            <a:r>
              <a:rPr lang="en-US" b="0" i="1" dirty="0">
                <a:solidFill>
                  <a:srgbClr val="FF0000"/>
                </a:solidFill>
              </a:rPr>
              <a:t>“holding fast the faithful word as he has been taught, that he may be able, by sound doctrine, both to exhort and convict those who contradict. </a:t>
            </a:r>
            <a:r>
              <a:rPr lang="en-US" b="0" i="1" baseline="30000" dirty="0">
                <a:solidFill>
                  <a:srgbClr val="FF0000"/>
                </a:solidFill>
              </a:rPr>
              <a:t>10</a:t>
            </a:r>
            <a:r>
              <a:rPr lang="en-US" b="0" i="1" dirty="0">
                <a:solidFill>
                  <a:srgbClr val="FF0000"/>
                </a:solidFill>
              </a:rPr>
              <a:t> For there are many insubordinate, both idle talkers and deceivers, especially those of the circumcision,</a:t>
            </a:r>
            <a:r>
              <a:rPr lang="en-US" b="0" i="1" baseline="30000" dirty="0">
                <a:solidFill>
                  <a:srgbClr val="FF0000"/>
                </a:solidFill>
              </a:rPr>
              <a:t> 11</a:t>
            </a:r>
            <a:r>
              <a:rPr lang="en-US" b="0" i="1" dirty="0">
                <a:solidFill>
                  <a:srgbClr val="FF0000"/>
                </a:solidFill>
              </a:rPr>
              <a:t> whose mouths must be stopped, who subvert whole households, teaching things which they ought not, for the sake of dishonest gain.”</a:t>
            </a:r>
          </a:p>
          <a:p>
            <a:pPr marL="0" lvl="0" indent="0">
              <a:buFont typeface="Arial" panose="020B0604020202020204" pitchFamily="34" charset="0"/>
              <a:buNone/>
            </a:pPr>
            <a:r>
              <a:rPr lang="en-US" b="1" i="0" dirty="0">
                <a:solidFill>
                  <a:srgbClr val="FF0000"/>
                </a:solidFill>
              </a:rPr>
              <a:t>(2 Timothy 4:2-5), </a:t>
            </a:r>
            <a:r>
              <a:rPr lang="en-US" b="0" i="1" dirty="0">
                <a:solidFill>
                  <a:srgbClr val="FF0000"/>
                </a:solidFill>
              </a:rPr>
              <a:t>“Preach the word! Be ready in season and out of season. Convince, rebuke, exhort, with all longsuffering and teaching.</a:t>
            </a:r>
            <a:r>
              <a:rPr lang="en-US" b="0" i="1" baseline="30000" dirty="0">
                <a:solidFill>
                  <a:srgbClr val="FF0000"/>
                </a:solidFill>
              </a:rPr>
              <a:t> 3</a:t>
            </a:r>
            <a:r>
              <a:rPr lang="en-US" b="0" i="1" dirty="0">
                <a:solidFill>
                  <a:srgbClr val="FF0000"/>
                </a:solidFill>
              </a:rPr>
              <a:t> For the time will come when they will not endure sound doctrine, but according to their own desires, because they have itching ears, they will heap up for themselves teachers;</a:t>
            </a:r>
            <a:r>
              <a:rPr lang="en-US" b="0" i="1" baseline="30000" dirty="0">
                <a:solidFill>
                  <a:srgbClr val="FF0000"/>
                </a:solidFill>
              </a:rPr>
              <a:t> 4</a:t>
            </a:r>
            <a:r>
              <a:rPr lang="en-US" b="0" i="1" dirty="0">
                <a:solidFill>
                  <a:srgbClr val="FF0000"/>
                </a:solidFill>
              </a:rPr>
              <a:t> and they will turn their ears away from the truth, and be turned aside to fables.</a:t>
            </a:r>
            <a:r>
              <a:rPr lang="en-US" b="0" i="1" baseline="30000" dirty="0">
                <a:solidFill>
                  <a:srgbClr val="FF0000"/>
                </a:solidFill>
              </a:rPr>
              <a:t> 5</a:t>
            </a:r>
            <a:r>
              <a:rPr lang="en-US" b="0" i="1" dirty="0">
                <a:solidFill>
                  <a:srgbClr val="FF0000"/>
                </a:solidFill>
              </a:rPr>
              <a:t> But you be watchful in all things, endure afflictions, do the work of an evangelist, fulfill your ministry.”</a:t>
            </a:r>
          </a:p>
          <a:p>
            <a:pPr marL="171450" lvl="0" indent="-171450">
              <a:buFont typeface="Arial" panose="020B0604020202020204" pitchFamily="34" charset="0"/>
              <a:buChar char="•"/>
            </a:pPr>
            <a:r>
              <a:rPr lang="en-US" b="1" i="0" dirty="0">
                <a:solidFill>
                  <a:srgbClr val="FF0000"/>
                </a:solidFill>
                <a:highlight>
                  <a:srgbClr val="00FF00"/>
                </a:highlight>
              </a:rPr>
              <a:t>Remember, God has, through scripture, </a:t>
            </a:r>
            <a:r>
              <a:rPr lang="en-US" b="1" i="1" dirty="0">
                <a:solidFill>
                  <a:srgbClr val="FF0000"/>
                </a:solidFill>
                <a:highlight>
                  <a:srgbClr val="00FF00"/>
                </a:highlight>
              </a:rPr>
              <a:t>“equipped [us] for every good work” </a:t>
            </a:r>
            <a:r>
              <a:rPr lang="en-US" b="1" i="0" dirty="0">
                <a:solidFill>
                  <a:srgbClr val="FF0000"/>
                </a:solidFill>
                <a:highlight>
                  <a:srgbClr val="00FF00"/>
                </a:highlight>
              </a:rPr>
              <a:t>(cf. 2 Timothy 3:17).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2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Good example</a:t>
            </a:r>
          </a:p>
          <a:p>
            <a:pPr marL="171450" indent="-171450">
              <a:buFont typeface="Arial" panose="020B0604020202020204" pitchFamily="34" charset="0"/>
              <a:buChar char="•"/>
            </a:pPr>
            <a:r>
              <a:rPr lang="en-US" b="1" dirty="0">
                <a:solidFill>
                  <a:schemeClr val="tx1"/>
                </a:solidFill>
                <a:highlight>
                  <a:srgbClr val="00FF00"/>
                </a:highlight>
              </a:rPr>
              <a:t>Nehemiah understood that a good leader pulls people along, he does not push them from behind.</a:t>
            </a:r>
          </a:p>
          <a:p>
            <a:pPr marL="628650" lvl="1" indent="-171450">
              <a:buFont typeface="Arial" panose="020B0604020202020204" pitchFamily="34" charset="0"/>
              <a:buChar char="•"/>
            </a:pPr>
            <a:r>
              <a:rPr lang="en-US" b="1" i="0" dirty="0">
                <a:solidFill>
                  <a:schemeClr val="tx1"/>
                </a:solidFill>
                <a:highlight>
                  <a:srgbClr val="FFFF00"/>
                </a:highlight>
              </a:rPr>
              <a:t>i.e. – pulling strings, issuing orders, making demands are not as effective if a leader is not an active participant in the work himself, that others might imitate him.</a:t>
            </a:r>
          </a:p>
          <a:p>
            <a:pPr marL="628650" lvl="1" indent="-171450">
              <a:buFont typeface="Arial" panose="020B0604020202020204" pitchFamily="34" charset="0"/>
              <a:buChar char="•"/>
            </a:pPr>
            <a:r>
              <a:rPr lang="en-US" b="1" i="0" dirty="0">
                <a:solidFill>
                  <a:schemeClr val="tx1"/>
                </a:solidFill>
              </a:rPr>
              <a:t>Nehemiah understood this.</a:t>
            </a:r>
          </a:p>
          <a:p>
            <a:pPr marL="628650" lvl="1" indent="-171450">
              <a:buFont typeface="Arial" panose="020B0604020202020204" pitchFamily="34" charset="0"/>
              <a:buChar char="•"/>
            </a:pPr>
            <a:r>
              <a:rPr lang="en-US" b="1" i="0" dirty="0">
                <a:solidFill>
                  <a:schemeClr val="tx1"/>
                </a:solidFill>
                <a:highlight>
                  <a:srgbClr val="FFFF00"/>
                </a:highlight>
              </a:rPr>
              <a:t>He instructed the people, but worked right alongside of them!</a:t>
            </a:r>
          </a:p>
          <a:p>
            <a:pPr marL="0" lvl="0" indent="0">
              <a:buFont typeface="Arial" panose="020B0604020202020204" pitchFamily="34" charset="0"/>
              <a:buNone/>
            </a:pPr>
            <a:r>
              <a:rPr lang="en-US" b="1" i="0" dirty="0">
                <a:solidFill>
                  <a:srgbClr val="FF0000"/>
                </a:solidFill>
              </a:rPr>
              <a:t>(Nehemiah 4:22-23), </a:t>
            </a:r>
            <a:r>
              <a:rPr lang="en-US" b="0" i="1" dirty="0">
                <a:solidFill>
                  <a:srgbClr val="FF0000"/>
                </a:solidFill>
              </a:rPr>
              <a:t>“At the same time I also said to the people, “Let each man and his servant stay at night in Jerusalem, that they may be our guard by night and a working party by day.”</a:t>
            </a:r>
            <a:r>
              <a:rPr lang="en-US" b="0" i="1" baseline="30000" dirty="0">
                <a:solidFill>
                  <a:srgbClr val="FF0000"/>
                </a:solidFill>
              </a:rPr>
              <a:t> 23</a:t>
            </a:r>
            <a:r>
              <a:rPr lang="en-US" b="0" i="1" dirty="0">
                <a:solidFill>
                  <a:srgbClr val="FF0000"/>
                </a:solidFill>
              </a:rPr>
              <a:t> So neither I, my brethren, my servants, nor the men of the guard who followed me took off our clothes, except that everyone took them off for washing.”</a:t>
            </a:r>
          </a:p>
          <a:p>
            <a:pPr marL="628650" lvl="1" indent="-171450">
              <a:buFont typeface="Arial" panose="020B0604020202020204" pitchFamily="34" charset="0"/>
              <a:buChar char="•"/>
            </a:pPr>
            <a:r>
              <a:rPr lang="en-US" b="1" i="0" dirty="0">
                <a:solidFill>
                  <a:schemeClr val="tx1"/>
                </a:solidFill>
                <a:highlight>
                  <a:srgbClr val="FFFF00"/>
                </a:highlight>
              </a:rPr>
              <a:t>He set an example on money lending, and support of the common man</a:t>
            </a:r>
          </a:p>
          <a:p>
            <a:pPr marL="0" lvl="0" indent="0">
              <a:buFont typeface="Arial" panose="020B0604020202020204" pitchFamily="34" charset="0"/>
              <a:buNone/>
            </a:pPr>
            <a:r>
              <a:rPr lang="en-US" b="1" i="0" dirty="0">
                <a:solidFill>
                  <a:srgbClr val="FF0000"/>
                </a:solidFill>
              </a:rPr>
              <a:t>(Nehemiah 5:9-11) </a:t>
            </a:r>
            <a:r>
              <a:rPr lang="en-US" b="1" i="0" dirty="0">
                <a:solidFill>
                  <a:schemeClr val="tx1"/>
                </a:solidFill>
              </a:rPr>
              <a:t>[He first admonished the leaders for exacting usury from the people], </a:t>
            </a:r>
            <a:r>
              <a:rPr lang="en-US" b="1" i="1" dirty="0">
                <a:solidFill>
                  <a:srgbClr val="FF0000"/>
                </a:solidFill>
              </a:rPr>
              <a:t>“</a:t>
            </a:r>
            <a:r>
              <a:rPr lang="en-US" i="1" dirty="0">
                <a:solidFill>
                  <a:srgbClr val="FF0000"/>
                </a:solidFill>
              </a:rPr>
              <a:t>Then I said, “What you are doing is not good. Should you not walk in the fear of our God because of the reproach of the nations, our enemies?</a:t>
            </a:r>
            <a:r>
              <a:rPr lang="en-US" i="1" baseline="30000" dirty="0">
                <a:solidFill>
                  <a:srgbClr val="FF0000"/>
                </a:solidFill>
              </a:rPr>
              <a:t> 10</a:t>
            </a:r>
            <a:r>
              <a:rPr lang="en-US" i="1" dirty="0">
                <a:solidFill>
                  <a:srgbClr val="FF0000"/>
                </a:solidFill>
              </a:rPr>
              <a:t> I also, with my brethren and my servants, am lending them money and grain. Please, let us stop this usury!</a:t>
            </a:r>
            <a:r>
              <a:rPr lang="en-US" i="1" baseline="30000" dirty="0">
                <a:solidFill>
                  <a:srgbClr val="FF0000"/>
                </a:solidFill>
              </a:rPr>
              <a:t> 11</a:t>
            </a:r>
            <a:r>
              <a:rPr lang="en-US" i="1" dirty="0">
                <a:solidFill>
                  <a:srgbClr val="FF0000"/>
                </a:solidFill>
              </a:rPr>
              <a:t> Restore now to them, even this day, their lands, their vineyards, their olive groves, and their houses, also a hundredth of the money and the grain, the new wine and the oil, that you have charged them.”</a:t>
            </a:r>
          </a:p>
          <a:p>
            <a:pPr marL="1085850" lvl="2" indent="-171450">
              <a:buFont typeface="Arial" panose="020B0604020202020204" pitchFamily="34" charset="0"/>
              <a:buChar char="•"/>
            </a:pPr>
            <a:r>
              <a:rPr lang="en-US" b="0" i="0" dirty="0">
                <a:solidFill>
                  <a:srgbClr val="FF0000"/>
                </a:solidFill>
              </a:rPr>
              <a:t>He then set an example of selflessness rather than selfishness</a:t>
            </a:r>
          </a:p>
          <a:p>
            <a:pPr marL="0" lvl="0" indent="0">
              <a:buFont typeface="Arial" panose="020B0604020202020204" pitchFamily="34" charset="0"/>
              <a:buNone/>
            </a:pPr>
            <a:r>
              <a:rPr lang="en-US" b="1" i="0" dirty="0">
                <a:solidFill>
                  <a:srgbClr val="FF0000"/>
                </a:solidFill>
              </a:rPr>
              <a:t>(Nehemiah 5:14-16), </a:t>
            </a:r>
            <a:r>
              <a:rPr lang="en-US" i="1" dirty="0">
                <a:solidFill>
                  <a:srgbClr val="FF0000"/>
                </a:solidFill>
              </a:rPr>
              <a:t>“Moreover, from the time that I was appointed to be their governor in the land of Judah, from the twentieth year until the thirty-second year of King Artaxerxes, twelve years, neither I nor my brothers ate the governor's provisions.</a:t>
            </a:r>
            <a:r>
              <a:rPr lang="en-US" i="1" baseline="30000" dirty="0">
                <a:solidFill>
                  <a:srgbClr val="FF0000"/>
                </a:solidFill>
              </a:rPr>
              <a:t> 15</a:t>
            </a:r>
            <a:r>
              <a:rPr lang="en-US" i="1" dirty="0">
                <a:solidFill>
                  <a:srgbClr val="FF0000"/>
                </a:solidFill>
              </a:rPr>
              <a:t> But the former governors who were before me laid burdens on the people, and took from them bread and wine, besides forty shekels of silver. Yes, even their servants bore rule over the people, but I did not do so, because of the fear of God.</a:t>
            </a:r>
            <a:r>
              <a:rPr lang="en-US" i="1" baseline="30000" dirty="0">
                <a:solidFill>
                  <a:srgbClr val="FF0000"/>
                </a:solidFill>
              </a:rPr>
              <a:t> 16</a:t>
            </a:r>
            <a:r>
              <a:rPr lang="en-US" i="1" dirty="0">
                <a:solidFill>
                  <a:srgbClr val="FF0000"/>
                </a:solidFill>
              </a:rPr>
              <a:t> Indeed, I also continued the work on this wall, and we did not buy any land. All my servants were gathered there for the work.”</a:t>
            </a:r>
          </a:p>
          <a:p>
            <a:pPr marL="171450" lvl="0" indent="-171450">
              <a:buFont typeface="Arial" panose="020B0604020202020204" pitchFamily="34" charset="0"/>
              <a:buChar char="•"/>
            </a:pPr>
            <a:r>
              <a:rPr lang="en-US" b="1" i="0" dirty="0">
                <a:highlight>
                  <a:srgbClr val="00FF00"/>
                </a:highlight>
              </a:rPr>
              <a:t>Paul is another leader who set a good example</a:t>
            </a:r>
          </a:p>
          <a:p>
            <a:pPr marL="0" lvl="0" indent="0">
              <a:buFont typeface="Arial" panose="020B0604020202020204" pitchFamily="34" charset="0"/>
              <a:buNone/>
            </a:pPr>
            <a:r>
              <a:rPr lang="en-US" b="1" i="0" dirty="0">
                <a:solidFill>
                  <a:srgbClr val="FF0000"/>
                </a:solidFill>
              </a:rPr>
              <a:t>(Philippians 3:17), </a:t>
            </a:r>
            <a:r>
              <a:rPr lang="en-US" i="1" dirty="0">
                <a:solidFill>
                  <a:srgbClr val="FF0000"/>
                </a:solidFill>
              </a:rPr>
              <a:t>“Brethren, join in following my example, and note those who so walk, as you have us for a pattern.”</a:t>
            </a:r>
          </a:p>
          <a:p>
            <a:pPr marL="628650" lvl="1" indent="-171450">
              <a:buFont typeface="Arial" panose="020B0604020202020204" pitchFamily="34" charset="0"/>
              <a:buChar char="•"/>
            </a:pPr>
            <a:r>
              <a:rPr lang="en-US" b="1" i="0" dirty="0">
                <a:highlight>
                  <a:srgbClr val="FFFF00"/>
                </a:highlight>
              </a:rPr>
              <a:t>Note:  An example is only helpful if it is righteous!</a:t>
            </a:r>
          </a:p>
          <a:p>
            <a:pPr marL="0" lvl="0" indent="0">
              <a:buFont typeface="Arial" panose="020B0604020202020204" pitchFamily="34" charset="0"/>
              <a:buNone/>
            </a:pPr>
            <a:r>
              <a:rPr lang="en-US" b="1" i="0" dirty="0">
                <a:solidFill>
                  <a:srgbClr val="FF0000"/>
                </a:solidFill>
              </a:rPr>
              <a:t>(1 Corinthians 11:1), </a:t>
            </a:r>
            <a:r>
              <a:rPr lang="en-US" i="1" dirty="0">
                <a:solidFill>
                  <a:srgbClr val="FF0000"/>
                </a:solidFill>
              </a:rPr>
              <a:t>“Imitate me, just as I also imitate Christ.”</a:t>
            </a:r>
          </a:p>
          <a:p>
            <a:pPr marL="171450" lvl="0" indent="-171450">
              <a:buFont typeface="Arial" panose="020B0604020202020204" pitchFamily="34" charset="0"/>
              <a:buChar char="•"/>
            </a:pPr>
            <a:r>
              <a:rPr lang="en-US" b="1" i="0" dirty="0">
                <a:highlight>
                  <a:srgbClr val="00FF00"/>
                </a:highlight>
              </a:rPr>
              <a:t>Children will follow the example of their parents</a:t>
            </a:r>
          </a:p>
          <a:p>
            <a:pPr marL="628650" lvl="1" indent="-171450">
              <a:buFont typeface="Arial" panose="020B0604020202020204" pitchFamily="34" charset="0"/>
              <a:buChar char="•"/>
            </a:pPr>
            <a:r>
              <a:rPr lang="en-US" b="1" i="0" dirty="0">
                <a:solidFill>
                  <a:srgbClr val="FF0000"/>
                </a:solidFill>
                <a:highlight>
                  <a:srgbClr val="FFFF00"/>
                </a:highlight>
              </a:rPr>
              <a:t>Consider Timothy as an illustration of this</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2 Timothy 1:5) </a:t>
            </a:r>
            <a:r>
              <a:rPr lang="en-US" b="1" dirty="0"/>
              <a:t>[Paul was addressing his desire to see Timothy], </a:t>
            </a:r>
            <a:r>
              <a:rPr lang="en-US" b="0" i="1" dirty="0">
                <a:solidFill>
                  <a:srgbClr val="FF0000"/>
                </a:solidFill>
              </a:rPr>
              <a:t>“when I call to remembrance the genuine faith that is in you, which dwelt first in your grandmother Lois and your mother Eunice, and I am persuaded is in you also.”</a:t>
            </a:r>
          </a:p>
          <a:p>
            <a:pPr marL="628650" lvl="1" indent="-171450">
              <a:buFont typeface="Arial" panose="020B0604020202020204" pitchFamily="34" charset="0"/>
              <a:buChar char="•"/>
            </a:pPr>
            <a:r>
              <a:rPr lang="en-US" b="1" i="0" dirty="0">
                <a:solidFill>
                  <a:srgbClr val="FF0000"/>
                </a:solidFill>
                <a:highlight>
                  <a:srgbClr val="FFFF00"/>
                </a:highlight>
              </a:rPr>
              <a:t>Mothers need to be a good example to their daughters</a:t>
            </a:r>
          </a:p>
          <a:p>
            <a:pPr marL="0" lvl="0" indent="0">
              <a:buFont typeface="Arial" panose="020B0604020202020204" pitchFamily="34" charset="0"/>
              <a:buNone/>
            </a:pPr>
            <a:r>
              <a:rPr lang="en-US" b="1" i="0" dirty="0">
                <a:solidFill>
                  <a:srgbClr val="FF0000"/>
                </a:solidFill>
              </a:rPr>
              <a:t>(Ezekiel 16:44) </a:t>
            </a:r>
            <a:r>
              <a:rPr lang="en-US" b="1" i="0" dirty="0"/>
              <a:t>[the Lord’s condemnation of Jerusalem’s wickedness], </a:t>
            </a:r>
            <a:r>
              <a:rPr lang="en-US" i="1" dirty="0">
                <a:solidFill>
                  <a:srgbClr val="FF0000"/>
                </a:solidFill>
              </a:rPr>
              <a:t>“Indeed everyone who quotes proverbs will use this proverb against you: ‘Like mother, like daughter!’</a:t>
            </a:r>
          </a:p>
          <a:p>
            <a:pPr marL="1085850" lvl="2" indent="-171450">
              <a:buFont typeface="Arial" panose="020B0604020202020204" pitchFamily="34" charset="0"/>
              <a:buChar char="•"/>
            </a:pPr>
            <a:r>
              <a:rPr lang="en-US" b="0" i="0" dirty="0">
                <a:solidFill>
                  <a:schemeClr val="tx1"/>
                </a:solidFill>
              </a:rPr>
              <a:t>(One big area here is in the area of modesty (both character &amp; dress)</a:t>
            </a:r>
          </a:p>
          <a:p>
            <a:pPr marL="1085850" lvl="2" indent="-171450">
              <a:buFont typeface="Arial" panose="020B0604020202020204" pitchFamily="34" charset="0"/>
              <a:buChar char="•"/>
            </a:pPr>
            <a:r>
              <a:rPr lang="en-US" b="0" i="0" dirty="0">
                <a:solidFill>
                  <a:schemeClr val="tx1"/>
                </a:solidFill>
              </a:rPr>
              <a:t>Parents need to change now if you have things in your life that you don’t want your children to imitate!</a:t>
            </a:r>
          </a:p>
          <a:p>
            <a:pPr marL="1085850" lvl="2" indent="-171450">
              <a:buFont typeface="Arial" panose="020B0604020202020204" pitchFamily="34" charset="0"/>
              <a:buChar char="•"/>
            </a:pPr>
            <a:r>
              <a:rPr lang="en-US" b="0" i="0" dirty="0">
                <a:solidFill>
                  <a:schemeClr val="tx1"/>
                </a:solidFill>
              </a:rPr>
              <a:t>“Do as I say, not as I do” doesn’t work.</a:t>
            </a:r>
          </a:p>
          <a:p>
            <a:pPr marL="1085850" lvl="2" indent="-171450">
              <a:buFont typeface="Arial" panose="020B0604020202020204" pitchFamily="34" charset="0"/>
              <a:buChar char="•"/>
            </a:pPr>
            <a:r>
              <a:rPr lang="en-US" b="0" i="1" dirty="0">
                <a:solidFill>
                  <a:schemeClr val="tx1"/>
                </a:solidFill>
              </a:rPr>
              <a:t>(Lying, deception, drinking, gambling, neglect of God’s work?  Or, “honesty, hard work, study, prayer, and diligent involvement in the kingdom?)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6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Initiative, Planning, </a:t>
            </a:r>
            <a:r>
              <a:rPr lang="en-US" b="1" dirty="0" err="1">
                <a:solidFill>
                  <a:schemeClr val="tx1"/>
                </a:solidFill>
                <a:highlight>
                  <a:srgbClr val="FF00FF"/>
                </a:highlight>
              </a:rPr>
              <a:t>Organizatin</a:t>
            </a:r>
            <a:r>
              <a:rPr lang="en-US" b="1" dirty="0">
                <a:solidFill>
                  <a:schemeClr val="tx1"/>
                </a:solidFill>
                <a:highlight>
                  <a:srgbClr val="FF00FF"/>
                </a:highlight>
              </a:rPr>
              <a:t> &amp; Wisdom</a:t>
            </a:r>
          </a:p>
          <a:p>
            <a:pPr marL="171450" indent="-171450">
              <a:buFont typeface="Arial" panose="020B0604020202020204" pitchFamily="34" charset="0"/>
              <a:buChar char="•"/>
            </a:pPr>
            <a:r>
              <a:rPr lang="en-US" b="1" dirty="0">
                <a:solidFill>
                  <a:schemeClr val="tx1"/>
                </a:solidFill>
                <a:highlight>
                  <a:srgbClr val="00FF00"/>
                </a:highlight>
              </a:rPr>
              <a:t>Nehemiah was the man for the moment in leading the Jews to rebuild the wall of Jerusalem</a:t>
            </a:r>
          </a:p>
          <a:p>
            <a:pPr marL="628650" lvl="1" indent="-171450">
              <a:buFont typeface="Arial" panose="020B0604020202020204" pitchFamily="34" charset="0"/>
              <a:buChar char="•"/>
            </a:pPr>
            <a:r>
              <a:rPr lang="en-US" b="1" i="0" dirty="0">
                <a:solidFill>
                  <a:schemeClr val="tx1"/>
                </a:solidFill>
                <a:highlight>
                  <a:srgbClr val="FFFF00"/>
                </a:highlight>
              </a:rPr>
              <a:t>He was organized, motivated and wise in his instructions to them</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Nehemiah 2:11-18), </a:t>
            </a:r>
            <a:r>
              <a:rPr lang="en-US" i="1" dirty="0">
                <a:solidFill>
                  <a:srgbClr val="FF0000"/>
                </a:solidFill>
              </a:rPr>
              <a:t>“So I came to Jerusalem and was there three days.</a:t>
            </a:r>
            <a:r>
              <a:rPr lang="en-US" i="1" baseline="30000" dirty="0">
                <a:solidFill>
                  <a:srgbClr val="FF0000"/>
                </a:solidFill>
              </a:rPr>
              <a:t> 12</a:t>
            </a:r>
            <a:r>
              <a:rPr lang="en-US" i="1" dirty="0">
                <a:solidFill>
                  <a:srgbClr val="FF0000"/>
                </a:solidFill>
              </a:rPr>
              <a:t> Then I arose in the night, I and a few men with me; I told no one what my God had put in my heart to do at Jerusalem; nor was there any animal with me, except the one on which I rode.</a:t>
            </a:r>
            <a:r>
              <a:rPr lang="en-US" i="1" baseline="30000" dirty="0">
                <a:solidFill>
                  <a:srgbClr val="FF0000"/>
                </a:solidFill>
              </a:rPr>
              <a:t> 13</a:t>
            </a:r>
            <a:r>
              <a:rPr lang="en-US" i="1" dirty="0">
                <a:solidFill>
                  <a:srgbClr val="FF0000"/>
                </a:solidFill>
              </a:rPr>
              <a:t> And I went out by night through the Valley Gate to the Serpent Well and the Refuse Gate, and viewed the walls of Jerusalem which were broken down and its gates which were burned with fire.</a:t>
            </a:r>
            <a:r>
              <a:rPr lang="en-US" i="1" baseline="30000" dirty="0">
                <a:solidFill>
                  <a:srgbClr val="FF0000"/>
                </a:solidFill>
              </a:rPr>
              <a:t> 14</a:t>
            </a:r>
            <a:r>
              <a:rPr lang="en-US" i="1" dirty="0">
                <a:solidFill>
                  <a:srgbClr val="FF0000"/>
                </a:solidFill>
              </a:rPr>
              <a:t> Then I went on to the Fountain Gate and to the King's Pool, but there was no room for the animal under me to pass.</a:t>
            </a:r>
            <a:r>
              <a:rPr lang="en-US" i="1" baseline="30000" dirty="0">
                <a:solidFill>
                  <a:srgbClr val="FF0000"/>
                </a:solidFill>
              </a:rPr>
              <a:t> 15</a:t>
            </a:r>
            <a:r>
              <a:rPr lang="en-US" i="1" dirty="0">
                <a:solidFill>
                  <a:srgbClr val="FF0000"/>
                </a:solidFill>
              </a:rPr>
              <a:t> So I went up in the night by the valley, and viewed the wall; then I turned back and entered by the Valley Gate, and so returned.</a:t>
            </a:r>
            <a:r>
              <a:rPr lang="en-US" i="1" baseline="30000" dirty="0">
                <a:solidFill>
                  <a:srgbClr val="FF0000"/>
                </a:solidFill>
              </a:rPr>
              <a:t> 16</a:t>
            </a:r>
            <a:r>
              <a:rPr lang="en-US" i="1" dirty="0">
                <a:solidFill>
                  <a:srgbClr val="FF0000"/>
                </a:solidFill>
              </a:rPr>
              <a:t> And the officials did not know where I had gone or what I had done; I had not yet told the Jews, the priests, the nobles, the officials, or the others who did the work.</a:t>
            </a:r>
            <a:r>
              <a:rPr lang="en-US" i="1" baseline="30000" dirty="0">
                <a:solidFill>
                  <a:srgbClr val="FF0000"/>
                </a:solidFill>
              </a:rPr>
              <a:t>17</a:t>
            </a:r>
            <a:r>
              <a:rPr lang="en-US" i="1" dirty="0">
                <a:solidFill>
                  <a:srgbClr val="FF0000"/>
                </a:solidFill>
              </a:rPr>
              <a:t> Then I said to them, “You see the distress that we are in, how Jerusalem lies waste, and its gates are burned with fire. Come and let us build the wall of Jerusalem, that we may no longer be a reproach.”</a:t>
            </a:r>
            <a:r>
              <a:rPr lang="en-US" i="1" baseline="30000" dirty="0">
                <a:solidFill>
                  <a:srgbClr val="FF0000"/>
                </a:solidFill>
              </a:rPr>
              <a:t> 18</a:t>
            </a:r>
            <a:r>
              <a:rPr lang="en-US" i="1" dirty="0">
                <a:solidFill>
                  <a:srgbClr val="FF0000"/>
                </a:solidFill>
              </a:rPr>
              <a:t> And I told them of the hand of my God which had been good upon me, and also of the king's words that he had spoken to me. So they said, “Let us rise up and build.” Then they set their hands to this good work.”</a:t>
            </a:r>
          </a:p>
          <a:p>
            <a:pPr marL="1085850" lvl="2" indent="-171450">
              <a:buFont typeface="Arial" panose="020B0604020202020204" pitchFamily="34" charset="0"/>
              <a:buChar char="•"/>
            </a:pPr>
            <a:r>
              <a:rPr lang="en-US" b="0" i="0" dirty="0">
                <a:solidFill>
                  <a:srgbClr val="FF0000"/>
                </a:solidFill>
              </a:rPr>
              <a:t>He was motivated to do something: “what my God had put in my heart to do at Jerusalem: </a:t>
            </a:r>
            <a:r>
              <a:rPr lang="en-US" b="1" i="0" dirty="0">
                <a:solidFill>
                  <a:srgbClr val="FF0000"/>
                </a:solidFill>
              </a:rPr>
              <a:t>The initiative</a:t>
            </a:r>
          </a:p>
          <a:p>
            <a:pPr marL="1085850" lvl="2" indent="-171450">
              <a:buFont typeface="Arial" panose="020B0604020202020204" pitchFamily="34" charset="0"/>
              <a:buChar char="•"/>
            </a:pPr>
            <a:r>
              <a:rPr lang="en-US" b="0" i="0" dirty="0">
                <a:solidFill>
                  <a:srgbClr val="FF0000"/>
                </a:solidFill>
              </a:rPr>
              <a:t>He examined the condition of the city and formulated a plan:  </a:t>
            </a:r>
            <a:r>
              <a:rPr lang="en-US" b="1" i="0" dirty="0">
                <a:solidFill>
                  <a:srgbClr val="FF0000"/>
                </a:solidFill>
              </a:rPr>
              <a:t>The Problem/The Solution</a:t>
            </a:r>
            <a:endParaRPr lang="en-US" b="0" i="0" dirty="0">
              <a:solidFill>
                <a:schemeClr val="tx1"/>
              </a:solidFill>
            </a:endParaRPr>
          </a:p>
          <a:p>
            <a:pPr marL="1085850" lvl="2" indent="-171450">
              <a:buFont typeface="Arial" panose="020B0604020202020204" pitchFamily="34" charset="0"/>
              <a:buChar char="•"/>
            </a:pPr>
            <a:r>
              <a:rPr lang="en-US" b="0" i="0" dirty="0">
                <a:solidFill>
                  <a:srgbClr val="FF0000"/>
                </a:solidFill>
              </a:rPr>
              <a:t>He approached the people in such a way to persuade them to do the work: </a:t>
            </a:r>
            <a:r>
              <a:rPr lang="en-US" b="1" i="0" dirty="0">
                <a:solidFill>
                  <a:srgbClr val="FF0000"/>
                </a:solidFill>
              </a:rPr>
              <a:t>The Wisdom </a:t>
            </a:r>
          </a:p>
          <a:p>
            <a:pPr marL="628650" lvl="1" indent="-171450">
              <a:buFont typeface="Arial" panose="020B0604020202020204" pitchFamily="34" charset="0"/>
              <a:buChar char="•"/>
            </a:pPr>
            <a:r>
              <a:rPr lang="en-US" b="1" i="0" dirty="0">
                <a:solidFill>
                  <a:srgbClr val="FF0000"/>
                </a:solidFill>
                <a:highlight>
                  <a:srgbClr val="FFFF00"/>
                </a:highlight>
              </a:rPr>
              <a:t>Reading into chapter 3, we find how he organized the workers</a:t>
            </a:r>
          </a:p>
          <a:p>
            <a:pPr marL="628650" lvl="1" indent="-171450">
              <a:buFont typeface="Arial" panose="020B0604020202020204" pitchFamily="34" charset="0"/>
              <a:buChar char="•"/>
            </a:pPr>
            <a:r>
              <a:rPr lang="en-US" b="1" i="0" dirty="0">
                <a:solidFill>
                  <a:srgbClr val="FF0000"/>
                </a:solidFill>
              </a:rPr>
              <a:t>In chapter 4, when enemies threatened violence, he came up with a solution that would allow them to continue the work while guarding the wall and the people.</a:t>
            </a:r>
          </a:p>
          <a:p>
            <a:pPr marL="628650" lvl="1" indent="-171450">
              <a:buFont typeface="Arial" panose="020B0604020202020204" pitchFamily="34" charset="0"/>
              <a:buChar char="•"/>
            </a:pPr>
            <a:r>
              <a:rPr lang="en-US" b="1" i="0" dirty="0">
                <a:solidFill>
                  <a:srgbClr val="FF0000"/>
                </a:solidFill>
                <a:highlight>
                  <a:srgbClr val="FFFF00"/>
                </a:highlight>
              </a:rPr>
              <a:t>In chapters 12 and 13, after the wall was completed, he organized the people into various duties and responsibilities</a:t>
            </a:r>
          </a:p>
          <a:p>
            <a:pPr marL="1085850" lvl="2" indent="-171450">
              <a:buFont typeface="Arial" panose="020B0604020202020204" pitchFamily="34" charset="0"/>
              <a:buChar char="•"/>
            </a:pPr>
            <a:r>
              <a:rPr lang="en-US" b="0" i="0" dirty="0">
                <a:solidFill>
                  <a:srgbClr val="FF0000"/>
                </a:solidFill>
              </a:rPr>
              <a:t>Note the concluding words of his book</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Nehemiah 13:30-31), </a:t>
            </a:r>
            <a:r>
              <a:rPr lang="en-US" i="1" dirty="0">
                <a:solidFill>
                  <a:srgbClr val="FF0000"/>
                </a:solidFill>
              </a:rPr>
              <a:t>“Thus I cleansed them of everything pagan. I also assigned duties to the priests and the Levites, each to his service,</a:t>
            </a:r>
            <a:r>
              <a:rPr lang="en-US" i="1" baseline="30000" dirty="0">
                <a:solidFill>
                  <a:srgbClr val="FF0000"/>
                </a:solidFill>
              </a:rPr>
              <a:t> 31</a:t>
            </a:r>
            <a:r>
              <a:rPr lang="en-US" i="1" dirty="0">
                <a:solidFill>
                  <a:srgbClr val="FF0000"/>
                </a:solidFill>
              </a:rPr>
              <a:t> and to bringing the wood offering and the </a:t>
            </a:r>
            <a:r>
              <a:rPr lang="en-US" i="1" dirty="0" err="1">
                <a:solidFill>
                  <a:srgbClr val="FF0000"/>
                </a:solidFill>
              </a:rPr>
              <a:t>firstfruits</a:t>
            </a:r>
            <a:r>
              <a:rPr lang="en-US" i="1" dirty="0">
                <a:solidFill>
                  <a:srgbClr val="FF0000"/>
                </a:solidFill>
              </a:rPr>
              <a:t> at appointed times. </a:t>
            </a:r>
            <a:r>
              <a:rPr lang="en-US" b="1" i="1" dirty="0">
                <a:solidFill>
                  <a:srgbClr val="FF0000"/>
                </a:solidFill>
              </a:rPr>
              <a:t>Remember me, O my God, for good!”</a:t>
            </a:r>
          </a:p>
          <a:p>
            <a:pPr marL="171450" lvl="0" indent="-171450">
              <a:buFont typeface="Arial" panose="020B0604020202020204" pitchFamily="34" charset="0"/>
              <a:buChar char="•"/>
            </a:pPr>
            <a:r>
              <a:rPr lang="en-US" b="1" i="0" dirty="0">
                <a:solidFill>
                  <a:srgbClr val="FF0000"/>
                </a:solidFill>
                <a:highlight>
                  <a:srgbClr val="00FF00"/>
                </a:highlight>
              </a:rPr>
              <a:t>What does this mean for parents?</a:t>
            </a:r>
          </a:p>
          <a:p>
            <a:pPr marL="0" lvl="0" indent="0">
              <a:buFont typeface="Arial" panose="020B0604020202020204" pitchFamily="34" charset="0"/>
              <a:buNone/>
            </a:pPr>
            <a:r>
              <a:rPr lang="en-US" b="1" i="0" dirty="0">
                <a:solidFill>
                  <a:srgbClr val="FF0000"/>
                </a:solidFill>
              </a:rPr>
              <a:t>(Ephesians 6:4), </a:t>
            </a:r>
            <a:r>
              <a:rPr lang="en-US" b="0" i="1" dirty="0">
                <a:solidFill>
                  <a:srgbClr val="FF0000"/>
                </a:solidFill>
              </a:rPr>
              <a:t>“And you, fathers, do not provoke your children to wrath, but bring them up in the </a:t>
            </a:r>
            <a:r>
              <a:rPr lang="en-US" b="1" i="1" dirty="0">
                <a:solidFill>
                  <a:srgbClr val="FF0000"/>
                </a:solidFill>
              </a:rPr>
              <a:t>training</a:t>
            </a:r>
            <a:r>
              <a:rPr lang="en-US" b="0" i="1" dirty="0">
                <a:solidFill>
                  <a:srgbClr val="FF0000"/>
                </a:solidFill>
              </a:rPr>
              <a:t> and admonition of the Lord.”</a:t>
            </a:r>
          </a:p>
          <a:p>
            <a:pPr marL="628650" lvl="1" indent="-171450">
              <a:buFont typeface="Arial" panose="020B0604020202020204" pitchFamily="34" charset="0"/>
              <a:buChar char="•"/>
            </a:pPr>
            <a:r>
              <a:rPr lang="en-US" b="1" i="0" dirty="0">
                <a:solidFill>
                  <a:srgbClr val="FF0000"/>
                </a:solidFill>
                <a:highlight>
                  <a:srgbClr val="FFFF00"/>
                </a:highlight>
              </a:rPr>
              <a:t>You can’t expect a child to make proper decisions without guidance and the setting of limits and guidelines</a:t>
            </a:r>
          </a:p>
          <a:p>
            <a:pPr marL="1085850" lvl="2" indent="-171450">
              <a:buFont typeface="Arial" panose="020B0604020202020204" pitchFamily="34" charset="0"/>
              <a:buChar char="•"/>
            </a:pPr>
            <a:r>
              <a:rPr lang="en-US" b="0" i="0" dirty="0">
                <a:solidFill>
                  <a:srgbClr val="FF0000"/>
                </a:solidFill>
              </a:rPr>
              <a:t>What TV shows to watch, what music to listen to, what friends to choose.</a:t>
            </a:r>
          </a:p>
          <a:p>
            <a:pPr marL="1085850" lvl="2" indent="-171450">
              <a:buFont typeface="Arial" panose="020B0604020202020204" pitchFamily="34" charset="0"/>
              <a:buChar char="•"/>
            </a:pPr>
            <a:r>
              <a:rPr lang="en-US" b="0" i="0" dirty="0">
                <a:solidFill>
                  <a:srgbClr val="FF0000"/>
                </a:solidFill>
              </a:rPr>
              <a:t>Taking the initiative to protect them when they begin to attend school</a:t>
            </a:r>
          </a:p>
          <a:p>
            <a:pPr marL="1085850" lvl="2" indent="-171450">
              <a:buFont typeface="Arial" panose="020B0604020202020204" pitchFamily="34" charset="0"/>
              <a:buChar char="•"/>
            </a:pPr>
            <a:r>
              <a:rPr lang="en-US" b="0" i="0" dirty="0">
                <a:solidFill>
                  <a:srgbClr val="FF0000"/>
                </a:solidFill>
              </a:rPr>
              <a:t>Organizing your child’s life so that they will be industrious, and successful</a:t>
            </a:r>
          </a:p>
          <a:p>
            <a:pPr marL="1085850" lvl="2" indent="-171450">
              <a:buFont typeface="Arial" panose="020B0604020202020204" pitchFamily="34" charset="0"/>
              <a:buChar char="•"/>
            </a:pPr>
            <a:r>
              <a:rPr lang="en-US" b="0" i="0" dirty="0">
                <a:solidFill>
                  <a:srgbClr val="FF0000"/>
                </a:solidFill>
              </a:rPr>
              <a:t>Unlike the current views of some, the parent is to be the one in charge of your children’s values and education  </a:t>
            </a:r>
            <a:r>
              <a:rPr lang="en-US" b="0" i="0" dirty="0">
                <a:solidFill>
                  <a:srgbClr val="FF0000"/>
                </a:solidFill>
                <a:highlight>
                  <a:srgbClr val="00FFFF"/>
                </a:highlight>
              </a:rPr>
              <a:t>(Teacher’s can help, but you must remember you are in charge!)</a:t>
            </a:r>
          </a:p>
          <a:p>
            <a:pPr marL="171450" lvl="0" indent="-171450">
              <a:buFont typeface="Arial" panose="020B0604020202020204" pitchFamily="34" charset="0"/>
              <a:buChar char="•"/>
            </a:pPr>
            <a:r>
              <a:rPr lang="en-US" b="1" i="0" dirty="0">
                <a:solidFill>
                  <a:srgbClr val="FF0000"/>
                </a:solidFill>
                <a:highlight>
                  <a:srgbClr val="00FF00"/>
                </a:highlight>
              </a:rPr>
              <a:t>What does this mean for elders?</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1 Peter 5:1-3), </a:t>
            </a:r>
            <a:r>
              <a:rPr lang="en-US" i="1" dirty="0">
                <a:solidFill>
                  <a:srgbClr val="FF0000"/>
                </a:solidFill>
              </a:rPr>
              <a:t>“The elders who are among you I exhort, I who am a fellow elder and a witness of the sufferings of Christ, and also a partaker of the glory that will be revealed:</a:t>
            </a:r>
            <a:r>
              <a:rPr lang="en-US" i="1" baseline="30000" dirty="0">
                <a:solidFill>
                  <a:srgbClr val="FF0000"/>
                </a:solidFill>
              </a:rPr>
              <a:t> 2</a:t>
            </a:r>
            <a:r>
              <a:rPr lang="en-US" i="1" dirty="0">
                <a:solidFill>
                  <a:srgbClr val="FF0000"/>
                </a:solidFill>
              </a:rPr>
              <a:t> Shepherd the flock of God which is among you, </a:t>
            </a:r>
            <a:r>
              <a:rPr lang="en-US" i="1" u="sng" dirty="0">
                <a:solidFill>
                  <a:srgbClr val="FF0000"/>
                </a:solidFill>
              </a:rPr>
              <a:t>serving as overseers</a:t>
            </a:r>
            <a:r>
              <a:rPr lang="en-US" i="1" dirty="0">
                <a:solidFill>
                  <a:srgbClr val="FF0000"/>
                </a:solidFill>
              </a:rPr>
              <a:t>, not by compulsion but willingly, not for dishonest gain but eagerly;</a:t>
            </a:r>
            <a:r>
              <a:rPr lang="en-US" i="1" baseline="30000" dirty="0">
                <a:solidFill>
                  <a:srgbClr val="FF0000"/>
                </a:solidFill>
              </a:rPr>
              <a:t> 3</a:t>
            </a:r>
            <a:r>
              <a:rPr lang="en-US" i="1" dirty="0">
                <a:solidFill>
                  <a:srgbClr val="FF0000"/>
                </a:solidFill>
              </a:rPr>
              <a:t> nor as being lords over those entrusted to you, </a:t>
            </a:r>
            <a:r>
              <a:rPr lang="en-US" i="1" u="none" dirty="0">
                <a:solidFill>
                  <a:srgbClr val="FF0000"/>
                </a:solidFill>
              </a:rPr>
              <a:t>but being examples to the flock.”</a:t>
            </a:r>
          </a:p>
          <a:p>
            <a:pPr marL="628650" lvl="1" indent="-171450">
              <a:buFont typeface="Arial" panose="020B0604020202020204" pitchFamily="34" charset="0"/>
              <a:buChar char="•"/>
            </a:pPr>
            <a:r>
              <a:rPr lang="en-US" b="1" i="0" u="none" dirty="0">
                <a:solidFill>
                  <a:srgbClr val="FF0000"/>
                </a:solidFill>
                <a:highlight>
                  <a:srgbClr val="FFFF00"/>
                </a:highlight>
              </a:rPr>
              <a:t>Planning, </a:t>
            </a:r>
            <a:r>
              <a:rPr lang="en-US" b="1" i="0" u="sng" dirty="0">
                <a:solidFill>
                  <a:srgbClr val="FF0000"/>
                </a:solidFill>
                <a:highlight>
                  <a:srgbClr val="FFFF00"/>
                </a:highlight>
              </a:rPr>
              <a:t>initiative</a:t>
            </a:r>
            <a:r>
              <a:rPr lang="en-US" b="1" i="0" u="none" dirty="0">
                <a:solidFill>
                  <a:srgbClr val="FF0000"/>
                </a:solidFill>
                <a:highlight>
                  <a:srgbClr val="FFFF00"/>
                </a:highlight>
              </a:rPr>
              <a:t> and organization are extremely important for a congregation to successfully do the work God wants to be done.</a:t>
            </a:r>
          </a:p>
          <a:p>
            <a:pPr marL="1085850" lvl="2" indent="-171450">
              <a:buFont typeface="Arial" panose="020B0604020202020204" pitchFamily="34" charset="0"/>
              <a:buChar char="•"/>
            </a:pPr>
            <a:r>
              <a:rPr lang="en-US" b="0" i="0" u="none" dirty="0">
                <a:solidFill>
                  <a:srgbClr val="FF0000"/>
                </a:solidFill>
              </a:rPr>
              <a:t>This is one big problem with institutionalism.  Instead of elders supervising the work of the church, often money is sent to human institutions who have their own supervisors  and decision makers.</a:t>
            </a:r>
          </a:p>
          <a:p>
            <a:pPr marL="1085850" lvl="2" indent="-171450">
              <a:buFont typeface="Arial" panose="020B0604020202020204" pitchFamily="34" charset="0"/>
              <a:buChar char="•"/>
            </a:pPr>
            <a:r>
              <a:rPr lang="en-US" b="0" i="0" u="none" dirty="0">
                <a:solidFill>
                  <a:srgbClr val="FF0000"/>
                </a:solidFill>
              </a:rPr>
              <a:t>A big part of this supervision is delegation (the reason for deacons), and it is important to the growth of the rest of God’s people as well.</a:t>
            </a:r>
          </a:p>
          <a:p>
            <a:pPr marL="0" lvl="0" indent="0">
              <a:buFont typeface="Arial" panose="020B0604020202020204" pitchFamily="34" charset="0"/>
              <a:buNone/>
            </a:pPr>
            <a:r>
              <a:rPr lang="en-US" b="1" i="0" u="none" dirty="0">
                <a:solidFill>
                  <a:srgbClr val="FF0000"/>
                </a:solidFill>
              </a:rPr>
              <a:t>(Ephesians 6:11-12, 16), </a:t>
            </a:r>
            <a:r>
              <a:rPr lang="en-US" b="0" i="1" u="none" dirty="0">
                <a:solidFill>
                  <a:srgbClr val="FF0000"/>
                </a:solidFill>
              </a:rPr>
              <a:t>“</a:t>
            </a:r>
            <a:r>
              <a:rPr lang="en-US" i="1" dirty="0">
                <a:solidFill>
                  <a:srgbClr val="FF0000"/>
                </a:solidFill>
              </a:rPr>
              <a:t>And He Himself gave some to be apostles, some prophets, some evangelists, and some pastors and teachers,</a:t>
            </a:r>
            <a:r>
              <a:rPr lang="en-US" i="1" baseline="30000" dirty="0">
                <a:solidFill>
                  <a:srgbClr val="FF0000"/>
                </a:solidFill>
              </a:rPr>
              <a:t> 12</a:t>
            </a:r>
            <a:r>
              <a:rPr lang="en-US" i="1" dirty="0">
                <a:solidFill>
                  <a:srgbClr val="FF0000"/>
                </a:solidFill>
              </a:rPr>
              <a:t> </a:t>
            </a:r>
            <a:r>
              <a:rPr lang="en-US" i="1" u="sng" dirty="0">
                <a:solidFill>
                  <a:srgbClr val="FF0000"/>
                </a:solidFill>
              </a:rPr>
              <a:t>for the equipping of the saints for the work of ministry, for the edifying of the body of Christ</a:t>
            </a:r>
            <a:r>
              <a:rPr lang="en-US" i="1" dirty="0">
                <a:solidFill>
                  <a:srgbClr val="FF0000"/>
                </a:solidFill>
              </a:rPr>
              <a:t>, … </a:t>
            </a:r>
            <a:r>
              <a:rPr lang="en-US" i="1" baseline="30000" dirty="0">
                <a:solidFill>
                  <a:srgbClr val="FF0000"/>
                </a:solidFill>
              </a:rPr>
              <a:t>16</a:t>
            </a:r>
            <a:r>
              <a:rPr lang="en-US" i="1" dirty="0">
                <a:solidFill>
                  <a:srgbClr val="FF0000"/>
                </a:solidFill>
              </a:rPr>
              <a:t> from whom the whole body, joined and knit together by what every joint supplies, according to the effective working by which every part does its share, causes growth of the body for the edifying of itself in love.</a:t>
            </a:r>
            <a:endParaRPr lang="en-US" b="0" i="1" u="none" dirty="0">
              <a:solidFill>
                <a:srgbClr val="FF0000"/>
              </a:solidFill>
            </a:endParaRPr>
          </a:p>
          <a:p>
            <a:pPr marL="628650" lvl="1" indent="-171450">
              <a:buFont typeface="Arial" panose="020B0604020202020204" pitchFamily="34" charset="0"/>
              <a:buChar char="•"/>
            </a:pPr>
            <a:r>
              <a:rPr lang="en-US" b="1" i="0" u="none" dirty="0">
                <a:solidFill>
                  <a:srgbClr val="FF0000"/>
                </a:solidFill>
                <a:highlight>
                  <a:srgbClr val="FFFF00"/>
                </a:highlight>
              </a:rPr>
              <a:t>Delegation does not mean complete autonomy.  Supervision brings the wisdom of the elder into play.</a:t>
            </a:r>
          </a:p>
          <a:p>
            <a:pPr marL="1085850" lvl="2" indent="-171450">
              <a:buFont typeface="Arial" panose="020B0604020202020204" pitchFamily="34" charset="0"/>
              <a:buChar char="•"/>
            </a:pPr>
            <a:r>
              <a:rPr lang="en-US" b="0" i="0" u="none" dirty="0">
                <a:solidFill>
                  <a:srgbClr val="FF0000"/>
                </a:solidFill>
              </a:rPr>
              <a:t>But the purpose of the elder is to grow the flock.  This is accomplished only  by initiative, planning and organization.  This is true wisdom.</a:t>
            </a:r>
          </a:p>
          <a:p>
            <a:pPr marL="1085850" lvl="2" indent="-171450">
              <a:buFont typeface="Arial" panose="020B0604020202020204" pitchFamily="34" charset="0"/>
              <a:buChar char="•"/>
            </a:pPr>
            <a:r>
              <a:rPr lang="en-US" b="0" i="0" u="none" dirty="0">
                <a:solidFill>
                  <a:srgbClr val="FF0000"/>
                </a:solidFill>
              </a:rPr>
              <a:t>And, THIS IS WHY our congregation must constantly seek to train and identify men who are qualified to serve in this capacity.  West Side needs elders!</a:t>
            </a:r>
          </a:p>
          <a:p>
            <a:pPr marL="171450" lvl="0" indent="-171450">
              <a:buFont typeface="Arial" panose="020B0604020202020204" pitchFamily="34" charset="0"/>
              <a:buChar char="•"/>
            </a:pPr>
            <a:r>
              <a:rPr lang="en-US" b="1" i="0" u="none" dirty="0">
                <a:solidFill>
                  <a:srgbClr val="FF0000"/>
                </a:solidFill>
                <a:highlight>
                  <a:srgbClr val="00FF00"/>
                </a:highlight>
              </a:rPr>
              <a:t>Note:  Some have noticed my emphasis of this, both in these lessons, and in the articles in the bulletin.</a:t>
            </a:r>
          </a:p>
          <a:p>
            <a:pPr marL="628650" lvl="1" indent="-171450">
              <a:buFont typeface="Arial" panose="020B0604020202020204" pitchFamily="34" charset="0"/>
              <a:buChar char="•"/>
            </a:pPr>
            <a:r>
              <a:rPr lang="en-US" b="0" i="0" u="none" dirty="0">
                <a:solidFill>
                  <a:srgbClr val="FF0000"/>
                </a:solidFill>
              </a:rPr>
              <a:t>We did what was needed when we dealt with the sin of the elders of this church several years ago.</a:t>
            </a:r>
          </a:p>
          <a:p>
            <a:pPr marL="628650" lvl="1" indent="-171450">
              <a:buFont typeface="Arial" panose="020B0604020202020204" pitchFamily="34" charset="0"/>
              <a:buChar char="•"/>
            </a:pPr>
            <a:r>
              <a:rPr lang="en-US" b="0" i="0" u="none" dirty="0">
                <a:solidFill>
                  <a:srgbClr val="FF0000"/>
                </a:solidFill>
              </a:rPr>
              <a:t>We must not think, however, that things are better without having elders at all.</a:t>
            </a:r>
          </a:p>
          <a:p>
            <a:pPr marL="628650" lvl="1" indent="-171450">
              <a:buFont typeface="Arial" panose="020B0604020202020204" pitchFamily="34" charset="0"/>
              <a:buChar char="•"/>
            </a:pPr>
            <a:r>
              <a:rPr lang="en-US" b="0" i="0" u="none" dirty="0">
                <a:solidFill>
                  <a:srgbClr val="FF0000"/>
                </a:solidFill>
              </a:rPr>
              <a:t>Remember, God’s way is the best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17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Conclusion</a:t>
            </a:r>
          </a:p>
          <a:p>
            <a:pPr marL="171450" lvl="0" indent="-171450">
              <a:buFont typeface="Arial" panose="020B0604020202020204" pitchFamily="34" charset="0"/>
              <a:buChar char="•"/>
            </a:pPr>
            <a:r>
              <a:rPr lang="en-US" b="1" dirty="0">
                <a:solidFill>
                  <a:schemeClr val="tx1"/>
                </a:solidFill>
                <a:highlight>
                  <a:srgbClr val="00FF00"/>
                </a:highlight>
              </a:rPr>
              <a:t>Recapping what we have covered so far as important characteristics of effective, Biblical leadership</a:t>
            </a:r>
          </a:p>
          <a:p>
            <a:pPr marL="628650" lvl="1" indent="-171450">
              <a:buFont typeface="Arial" panose="020B0604020202020204" pitchFamily="34" charset="0"/>
              <a:buChar char="•"/>
            </a:pPr>
            <a:r>
              <a:rPr lang="en-US" dirty="0"/>
              <a:t>A Biblical leader expresses Love for those he leads.  He is patient in the face of disappointment, and will sacrifice his own needs and desires for the benefit of others</a:t>
            </a:r>
          </a:p>
          <a:p>
            <a:pPr marL="628650" lvl="1" indent="-171450">
              <a:buFont typeface="Arial" panose="020B0604020202020204" pitchFamily="34" charset="0"/>
              <a:buChar char="•"/>
            </a:pPr>
            <a:r>
              <a:rPr lang="en-US" dirty="0"/>
              <a:t>A Biblical leader Instructs his followers in all that God has to say, applicable to their responsibilities.  Remember, God’s way is the only good way!</a:t>
            </a:r>
          </a:p>
          <a:p>
            <a:pPr marL="628650" lvl="1" indent="-171450">
              <a:buFont typeface="Arial" panose="020B0604020202020204" pitchFamily="34" charset="0"/>
              <a:buChar char="•"/>
            </a:pPr>
            <a:r>
              <a:rPr lang="en-US" dirty="0"/>
              <a:t>A Biblical leader shines as a good and righteous example.  He practices what he preaches</a:t>
            </a:r>
          </a:p>
          <a:p>
            <a:pPr marL="628650" lvl="1" indent="-171450">
              <a:buFont typeface="Arial" panose="020B0604020202020204" pitchFamily="34" charset="0"/>
              <a:buChar char="•"/>
            </a:pPr>
            <a:r>
              <a:rPr lang="en-US" dirty="0"/>
              <a:t>A Biblical leader is an initiator, bring growth through planning, organization and wisdom.  Especially in the church, this wisdom is needed!</a:t>
            </a:r>
          </a:p>
          <a:p>
            <a:pPr marL="171450" lvl="0" indent="-171450">
              <a:buFont typeface="Arial" panose="020B0604020202020204" pitchFamily="34" charset="0"/>
              <a:buChar char="•"/>
            </a:pPr>
            <a:r>
              <a:rPr lang="en-US" b="1" dirty="0">
                <a:solidFill>
                  <a:schemeClr val="tx1"/>
                </a:solidFill>
                <a:highlight>
                  <a:srgbClr val="00FF00"/>
                </a:highlight>
              </a:rPr>
              <a:t>When standing before God in judgment, will you be counted as a faithful steward in the leadership you show?</a:t>
            </a:r>
          </a:p>
          <a:p>
            <a:pPr marL="628650" lvl="1" indent="-171450">
              <a:buFont typeface="Arial" panose="020B0604020202020204" pitchFamily="34" charset="0"/>
              <a:buChar char="•"/>
            </a:pPr>
            <a:r>
              <a:rPr lang="en-US" b="1" dirty="0">
                <a:solidFill>
                  <a:schemeClr val="tx1"/>
                </a:solidFill>
                <a:highlight>
                  <a:srgbClr val="FFFF00"/>
                </a:highlight>
              </a:rPr>
              <a:t>Like Moses</a:t>
            </a:r>
          </a:p>
          <a:p>
            <a:pPr marL="1085850" lvl="2" indent="-171450">
              <a:buFont typeface="Arial" panose="020B0604020202020204" pitchFamily="34" charset="0"/>
              <a:buChar char="•"/>
            </a:pPr>
            <a:r>
              <a:rPr lang="en-US" b="0" dirty="0">
                <a:solidFill>
                  <a:schemeClr val="tx1"/>
                </a:solidFill>
              </a:rPr>
              <a:t>Despite the rebelliousness of the people as they refused to enter Canaan the first time, Moses advocated for patience.</a:t>
            </a:r>
          </a:p>
          <a:p>
            <a:pPr marL="1085850" lvl="2" indent="-171450">
              <a:buFont typeface="Arial" panose="020B0604020202020204" pitchFamily="34" charset="0"/>
              <a:buChar char="•"/>
            </a:pPr>
            <a:r>
              <a:rPr lang="en-US" b="0" dirty="0">
                <a:solidFill>
                  <a:schemeClr val="tx1"/>
                </a:solidFill>
              </a:rPr>
              <a:t>God initially determined to strike the people with pestilence and disinherit them as they deserved, but the love of Moses for the people caused him to intercede.</a:t>
            </a:r>
          </a:p>
          <a:p>
            <a:pPr marL="0" lvl="0" indent="0">
              <a:buFont typeface="Arial" panose="020B0604020202020204" pitchFamily="34" charset="0"/>
              <a:buNone/>
            </a:pPr>
            <a:r>
              <a:rPr lang="en-US" b="1" dirty="0">
                <a:solidFill>
                  <a:srgbClr val="FF0000"/>
                </a:solidFill>
              </a:rPr>
              <a:t>(Numbers 14:17-19), </a:t>
            </a:r>
            <a:r>
              <a:rPr lang="en-US" i="1" dirty="0">
                <a:solidFill>
                  <a:srgbClr val="FF0000"/>
                </a:solidFill>
              </a:rPr>
              <a:t>“And now, I pray, let the power of my Lord be great, just as You have spoken, saying,</a:t>
            </a:r>
            <a:r>
              <a:rPr lang="en-US" i="1" baseline="30000" dirty="0">
                <a:solidFill>
                  <a:srgbClr val="FF0000"/>
                </a:solidFill>
              </a:rPr>
              <a:t> 18</a:t>
            </a:r>
            <a:r>
              <a:rPr lang="en-US" i="1" dirty="0">
                <a:solidFill>
                  <a:srgbClr val="FF0000"/>
                </a:solidFill>
              </a:rPr>
              <a:t> “The Lord is longsuffering and abundant in mercy, forgiving iniquity and transgression; but He by no means clears the guilty, visiting the iniquity of the fathers on the children to the third and fourth generation.’</a:t>
            </a:r>
            <a:r>
              <a:rPr lang="en-US" i="1" baseline="30000" dirty="0">
                <a:solidFill>
                  <a:srgbClr val="FF0000"/>
                </a:solidFill>
              </a:rPr>
              <a:t> 19</a:t>
            </a:r>
            <a:r>
              <a:rPr lang="en-US" i="1" dirty="0">
                <a:solidFill>
                  <a:srgbClr val="FF0000"/>
                </a:solidFill>
              </a:rPr>
              <a:t> Pardon the iniquity of this people, I pray, according to the greatness of Your mercy, just as You have forgiven this people, from Egypt even until now.”</a:t>
            </a:r>
            <a:endParaRPr lang="en-US" b="1" i="1" dirty="0">
              <a:solidFill>
                <a:srgbClr val="FF0000"/>
              </a:solidFill>
              <a:highlight>
                <a:srgbClr val="FF00FF"/>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59-450F-4DA1-8BE8-37FBCDC91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83AA7-D07B-4648-ABB3-73439D5E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65C80-30E2-4C0D-92E5-2401C2A733C7}"/>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0D3742D2-7B80-43D5-B798-92B14E7EF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71A72-3E58-4351-A8D2-F53BA628442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65914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6AC0-9AFB-40EB-954A-5802BA96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E6547-FE2B-46FC-AAB1-0ACD7DA15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820F-7386-4416-8160-AA0E57B6B05C}"/>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4B3542E9-E222-42AD-B130-25A3B856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52AA1-1CFA-44C9-B4DC-9FB29D42B6B8}"/>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1855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FB3F-60E1-43A3-8F1A-FA3B1D7CD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84C14-EFAC-42BB-BDE8-0BE49C89A2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D08A-8EE8-4254-8B41-EEAF1DBF6DCE}"/>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9DD88691-DE3D-40E9-BB68-7C2284734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74EA9-E563-411B-8901-1A081EB59C4F}"/>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412484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10E-4F94-468E-82E0-C364A9408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BE99B-EB74-4627-AF97-ABC594D97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38495-5F3D-440C-A75A-67C1557850B8}"/>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B9D28A4E-CD88-4E4D-A51B-E94A8A526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E183C-93C9-48DD-ABEE-CDD1840E1089}"/>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56181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9E67-DB7B-4BD5-AB3F-32B1119EA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7AAF5-7D66-41F6-988E-D58F80769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D335D-1BE6-4690-AC6F-4798DDBF8994}"/>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F79E213F-CA97-4019-8D27-3A723771A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B9C62-0C23-44C9-8D30-AF47918FEF7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611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D99E-4422-4D03-90A0-0E009BEEA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22461-689B-4C8F-96DF-1580B609D7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78EDF-522C-4680-B5A9-177CD6F7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BA848-90C2-4A31-9BA0-A871225C5942}"/>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6" name="Footer Placeholder 5">
            <a:extLst>
              <a:ext uri="{FF2B5EF4-FFF2-40B4-BE49-F238E27FC236}">
                <a16:creationId xmlns:a16="http://schemas.microsoft.com/office/drawing/2014/main" id="{B00E8265-95B3-4839-A790-073506880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C6DF4-70CD-40C5-B229-FFFF486D87E1}"/>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1157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53A6-92C1-4541-8F62-58427B505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15337-CE9C-45FA-BC1B-D13152531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18694-F016-4E2F-89D4-1A05418B36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4ACA1-1E88-4336-9977-4C45DD7CC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209CE-A084-41DD-9CC6-B8D2CB0C3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EE0EA-8DFF-48A2-B269-CE5425DBEFD0}"/>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8" name="Footer Placeholder 7">
            <a:extLst>
              <a:ext uri="{FF2B5EF4-FFF2-40B4-BE49-F238E27FC236}">
                <a16:creationId xmlns:a16="http://schemas.microsoft.com/office/drawing/2014/main" id="{F78D609A-235C-4363-9E14-009B1E859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8CDB9-EC15-4398-BEA4-AE6E73BB1564}"/>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69576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190-EEC2-45EB-AE7B-7A9409084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C2142-BA0E-4A5F-9B67-A539A77E3E35}"/>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4" name="Footer Placeholder 3">
            <a:extLst>
              <a:ext uri="{FF2B5EF4-FFF2-40B4-BE49-F238E27FC236}">
                <a16:creationId xmlns:a16="http://schemas.microsoft.com/office/drawing/2014/main" id="{53BFDA8D-0645-4A3B-BE85-34BB1CB9BC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AC081-C96E-48EF-9562-5BF3FE4B9263}"/>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21351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4C61C-27B9-45AA-AA79-C2C6FF0B77B7}"/>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3" name="Footer Placeholder 2">
            <a:extLst>
              <a:ext uri="{FF2B5EF4-FFF2-40B4-BE49-F238E27FC236}">
                <a16:creationId xmlns:a16="http://schemas.microsoft.com/office/drawing/2014/main" id="{B0A73AAA-B74F-4B98-980D-59D1A98A0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EC929-A0C4-4603-804C-FD8A59DFDD0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609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C0CF-C2EC-4E98-9473-ED2FC5B3B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34BC4-F13D-468B-A99D-9DCC17DEB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CF1659-9BEE-4907-A1DE-01D2230B8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13364-4166-464C-8DE5-3BC16C9AAEC5}"/>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6" name="Footer Placeholder 5">
            <a:extLst>
              <a:ext uri="{FF2B5EF4-FFF2-40B4-BE49-F238E27FC236}">
                <a16:creationId xmlns:a16="http://schemas.microsoft.com/office/drawing/2014/main" id="{350AC937-1DE3-4A22-8EE3-C930ADCA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01983-4497-495D-A717-144ACB4D7BC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98435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2A8-4A3A-48D1-BCAF-0952C696B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AF628-AC4D-483A-87F0-EAD3FCB59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26474-5664-4EB1-B2FE-BD12A0EA1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995A0-9975-4353-A264-9B42F837A954}"/>
              </a:ext>
            </a:extLst>
          </p:cNvPr>
          <p:cNvSpPr>
            <a:spLocks noGrp="1"/>
          </p:cNvSpPr>
          <p:nvPr>
            <p:ph type="dt" sz="half" idx="10"/>
          </p:nvPr>
        </p:nvSpPr>
        <p:spPr/>
        <p:txBody>
          <a:bodyPr/>
          <a:lstStyle/>
          <a:p>
            <a:fld id="{7C3567AA-F830-4F68-9F11-93F1E0E70A81}" type="datetimeFigureOut">
              <a:rPr lang="en-US" smtClean="0"/>
              <a:t>11/27/2021</a:t>
            </a:fld>
            <a:endParaRPr lang="en-US"/>
          </a:p>
        </p:txBody>
      </p:sp>
      <p:sp>
        <p:nvSpPr>
          <p:cNvPr id="6" name="Footer Placeholder 5">
            <a:extLst>
              <a:ext uri="{FF2B5EF4-FFF2-40B4-BE49-F238E27FC236}">
                <a16:creationId xmlns:a16="http://schemas.microsoft.com/office/drawing/2014/main" id="{1A34E9BC-0B48-4BCC-89E9-1A91AF2A0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7C953-574A-44B3-AD69-B8DFCA34FE0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9122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99E28-2D5C-4877-AAEE-8EAB1145A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9C9800-CA10-426C-B359-B96907060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1CF40-516C-4931-8285-680A41C80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567AA-F830-4F68-9F11-93F1E0E70A81}" type="datetimeFigureOut">
              <a:rPr lang="en-US" smtClean="0"/>
              <a:t>11/27/2021</a:t>
            </a:fld>
            <a:endParaRPr lang="en-US"/>
          </a:p>
        </p:txBody>
      </p:sp>
      <p:sp>
        <p:nvSpPr>
          <p:cNvPr id="5" name="Footer Placeholder 4">
            <a:extLst>
              <a:ext uri="{FF2B5EF4-FFF2-40B4-BE49-F238E27FC236}">
                <a16:creationId xmlns:a16="http://schemas.microsoft.com/office/drawing/2014/main" id="{D4E0D91B-7E21-46AC-B99E-E2A61DEBB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15F43E-B8E3-4E1F-94B5-14AF1D432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CBCC8-4751-457A-9065-1DD116200273}" type="slidenum">
              <a:rPr lang="en-US" smtClean="0"/>
              <a:t>‹#›</a:t>
            </a:fld>
            <a:endParaRPr lang="en-US"/>
          </a:p>
        </p:txBody>
      </p:sp>
    </p:spTree>
    <p:extLst>
      <p:ext uri="{BB962C8B-B14F-4D97-AF65-F5344CB8AC3E}">
        <p14:creationId xmlns:p14="http://schemas.microsoft.com/office/powerpoint/2010/main" val="139304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2858814" y="6181787"/>
            <a:ext cx="9144000" cy="483319"/>
          </a:xfrm>
        </p:spPr>
        <p:txBody>
          <a:bodyPr/>
          <a:lstStyle/>
          <a:p>
            <a:pPr algn="r"/>
            <a:r>
              <a:rPr lang="en-US" b="1" dirty="0">
                <a:solidFill>
                  <a:srgbClr val="15328B"/>
                </a:solidFill>
              </a:rPr>
              <a:t>Lesson 2</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207" y="1988727"/>
            <a:ext cx="9017876" cy="1527999"/>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1048005" y="4298731"/>
            <a:ext cx="10390280" cy="769441"/>
          </a:xfrm>
          <a:prstGeom prst="rect">
            <a:avLst/>
          </a:prstGeom>
          <a:noFill/>
        </p:spPr>
        <p:txBody>
          <a:bodyPr wrap="none" rtlCol="0">
            <a:spAutoFit/>
          </a:bodyPr>
          <a:lstStyle/>
          <a:p>
            <a:r>
              <a:rPr lang="en-US" sz="4400" b="1" dirty="0">
                <a:ln>
                  <a:solidFill>
                    <a:schemeClr val="accent2">
                      <a:lumMod val="20000"/>
                      <a:lumOff val="80000"/>
                    </a:schemeClr>
                  </a:solidFill>
                </a:ln>
                <a:solidFill>
                  <a:srgbClr val="15328B"/>
                </a:solidFill>
              </a:rPr>
              <a:t>Illustrated by Nehemiah, Governor of Judea</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rot="20750825">
            <a:off x="845215" y="1378811"/>
            <a:ext cx="4492249" cy="1844731"/>
          </a:xfrm>
        </p:spPr>
        <p:txBody>
          <a:bodyPr anchor="t">
            <a:normAutofit/>
          </a:bodyPr>
          <a:lstStyle/>
          <a:p>
            <a:pPr algn="l"/>
            <a:r>
              <a:rPr lang="en-US" sz="8000" dirty="0">
                <a:solidFill>
                  <a:srgbClr val="15328B"/>
                </a:solidFill>
                <a:latin typeface="Gloss And Bloom" pitchFamily="2" charset="0"/>
              </a:rPr>
              <a:t>Biblica</a:t>
            </a:r>
            <a:r>
              <a:rPr lang="en-US" sz="80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3007863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Love, Patience &amp; Self-Sacrifice</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900859" y="1798418"/>
            <a:ext cx="1044341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1:3-4; 4:19-21; 5:14-19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Husbands are to love and self-sacrifice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Ephesians 5:25, 28-29</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Husbands are to be patient</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 Peter 3:7</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1669984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Teaching &amp; </a:t>
            </a:r>
            <a:r>
              <a:rPr lang="en-US" sz="6000" b="1" cap="all" dirty="0" err="1">
                <a:ln>
                  <a:solidFill>
                    <a:srgbClr val="15328B"/>
                  </a:solidFill>
                </a:ln>
                <a:solidFill>
                  <a:srgbClr val="7997EF"/>
                </a:solidFill>
                <a:effectLst>
                  <a:outerShdw dist="101600" algn="l" rotWithShape="0">
                    <a:srgbClr val="023DA8"/>
                  </a:outerShdw>
                </a:effectLst>
                <a:latin typeface="Impact" panose="020B0806030902050204" pitchFamily="34" charset="0"/>
              </a:rPr>
              <a:t>INstruction</a:t>
            </a:r>
            <a:endPar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1798418"/>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8:8-9; 9:1-3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God expects parents to teach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Deuteronomy 6:6-9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Elders &amp; Preachers have the same expectation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Titus 1:9-11; 2 Timothy 4:2-5</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960620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Good Example</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1798418"/>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4:22-23; 5:9-11, 14-16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Paul is another role model for a good example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Philippians 3:17; 1 Corinthians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Children will follow the example of their parents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2 Timothy 1:5; Ezekiel 16:44</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4100697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Initiative, Planning, </a:t>
            </a:r>
            <a:b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br>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Organization &amp; Wisdom</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2182466"/>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2:11-18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What does this mean for parents?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Ephesians 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What does this mean for elders?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1 Peter 5:1-3; Ephesians 6:11-12,16</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2597209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305530" y="347327"/>
            <a:ext cx="4218344" cy="1025052"/>
          </a:xfrm>
        </p:spPr>
        <p:txBody>
          <a:bodyPr>
            <a:noAutofit/>
          </a:bodyPr>
          <a:lstStyle/>
          <a:p>
            <a:pPr algn="l"/>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Conclusion</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860758" y="689594"/>
            <a:ext cx="7290614" cy="38472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Recap: Biblical Leadership</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Love, Patience &amp; Sacrifice</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Teaching &amp; Instruction</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A Good Example</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Initiative, Planning, Organization &amp; Wisdom</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cxnSp>
        <p:nvCxnSpPr>
          <p:cNvPr id="7" name="Straight Connector 6">
            <a:extLst>
              <a:ext uri="{FF2B5EF4-FFF2-40B4-BE49-F238E27FC236}">
                <a16:creationId xmlns:a16="http://schemas.microsoft.com/office/drawing/2014/main" id="{1BA8E2E0-C96D-4ACB-BDD9-1049069AC584}"/>
              </a:ext>
            </a:extLst>
          </p:cNvPr>
          <p:cNvCxnSpPr/>
          <p:nvPr/>
        </p:nvCxnSpPr>
        <p:spPr>
          <a:xfrm>
            <a:off x="4740442" y="0"/>
            <a:ext cx="0" cy="6841102"/>
          </a:xfrm>
          <a:prstGeom prst="line">
            <a:avLst/>
          </a:prstGeom>
          <a:ln w="76200">
            <a:solidFill>
              <a:srgbClr val="7997E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8DD8F5-BE06-4EDF-A212-AC33863ED9C1}"/>
              </a:ext>
            </a:extLst>
          </p:cNvPr>
          <p:cNvSpPr txBox="1"/>
          <p:nvPr/>
        </p:nvSpPr>
        <p:spPr>
          <a:xfrm>
            <a:off x="209892" y="1876926"/>
            <a:ext cx="4313981" cy="4278094"/>
          </a:xfrm>
          <a:prstGeom prst="rect">
            <a:avLst/>
          </a:prstGeom>
          <a:noFill/>
        </p:spPr>
        <p:txBody>
          <a:bodyPr wrap="square" rtlCol="0">
            <a:spAutoFit/>
          </a:bodyPr>
          <a:lstStyle/>
          <a:p>
            <a:pPr algn="ctr"/>
            <a:r>
              <a:rPr lang="en-US" sz="6000" dirty="0">
                <a:latin typeface="Impact" panose="020B0806030902050204" pitchFamily="34" charset="0"/>
              </a:rPr>
              <a:t>Moses</a:t>
            </a:r>
            <a:br>
              <a:rPr lang="en-US" sz="6000" dirty="0">
                <a:latin typeface="Impact" panose="020B0806030902050204" pitchFamily="34" charset="0"/>
              </a:rPr>
            </a:br>
            <a:r>
              <a:rPr lang="en-US" sz="6000" dirty="0">
                <a:latin typeface="Impact" panose="020B0806030902050204" pitchFamily="34" charset="0"/>
              </a:rPr>
              <a:t>as an</a:t>
            </a:r>
            <a:br>
              <a:rPr lang="en-US" sz="6000" dirty="0">
                <a:latin typeface="Impact" panose="020B0806030902050204" pitchFamily="34" charset="0"/>
              </a:rPr>
            </a:br>
            <a:r>
              <a:rPr lang="en-US" sz="6000" dirty="0">
                <a:latin typeface="Impact" panose="020B0806030902050204" pitchFamily="34" charset="0"/>
              </a:rPr>
              <a:t>Example</a:t>
            </a:r>
          </a:p>
          <a:p>
            <a:pPr algn="ctr"/>
            <a:endParaRPr lang="en-US" sz="4800" dirty="0"/>
          </a:p>
          <a:p>
            <a:pPr algn="ctr"/>
            <a:r>
              <a:rPr lang="en-US" sz="4400" dirty="0"/>
              <a:t>Numbers 4:17-19</a:t>
            </a:r>
          </a:p>
        </p:txBody>
      </p:sp>
    </p:spTree>
    <p:extLst>
      <p:ext uri="{BB962C8B-B14F-4D97-AF65-F5344CB8AC3E}">
        <p14:creationId xmlns:p14="http://schemas.microsoft.com/office/powerpoint/2010/main" val="26836908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3774</Words>
  <Application>Microsoft Office PowerPoint</Application>
  <PresentationFormat>Widescreen</PresentationFormat>
  <Paragraphs>174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Impact</vt:lpstr>
      <vt:lpstr>Calibri</vt:lpstr>
      <vt:lpstr>Calibri Light</vt:lpstr>
      <vt:lpstr>Arial</vt:lpstr>
      <vt:lpstr>Gloss And Bloom</vt:lpstr>
      <vt:lpstr>Office Theme</vt:lpstr>
      <vt:lpstr>Biblical</vt:lpstr>
      <vt:lpstr>Biblical</vt:lpstr>
      <vt:lpstr>Biblical</vt:lpstr>
      <vt:lpstr>Biblical</vt:lpstr>
      <vt:lpstr>Biblical</vt:lpstr>
      <vt:lpstr>Biblical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Leadership</dc:title>
  <dc:creator>Stan Cox</dc:creator>
  <cp:lastModifiedBy>Stan Cox</cp:lastModifiedBy>
  <cp:revision>2</cp:revision>
  <dcterms:created xsi:type="dcterms:W3CDTF">2021-11-16T18:31:23Z</dcterms:created>
  <dcterms:modified xsi:type="dcterms:W3CDTF">2021-11-27T21:58:25Z</dcterms:modified>
</cp:coreProperties>
</file>